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1"/>
  </p:notesMasterIdLst>
  <p:sldIdLst>
    <p:sldId id="274" r:id="rId2"/>
    <p:sldId id="326" r:id="rId3"/>
    <p:sldId id="327" r:id="rId4"/>
    <p:sldId id="275" r:id="rId5"/>
    <p:sldId id="298" r:id="rId6"/>
    <p:sldId id="299" r:id="rId7"/>
    <p:sldId id="348" r:id="rId8"/>
    <p:sldId id="355" r:id="rId9"/>
    <p:sldId id="349" r:id="rId10"/>
    <p:sldId id="356" r:id="rId11"/>
    <p:sldId id="357" r:id="rId12"/>
    <p:sldId id="339" r:id="rId13"/>
    <p:sldId id="276" r:id="rId14"/>
    <p:sldId id="346" r:id="rId15"/>
    <p:sldId id="332" r:id="rId16"/>
    <p:sldId id="277" r:id="rId17"/>
    <p:sldId id="323" r:id="rId18"/>
    <p:sldId id="322" r:id="rId19"/>
    <p:sldId id="333" r:id="rId20"/>
    <p:sldId id="279" r:id="rId21"/>
    <p:sldId id="280" r:id="rId22"/>
    <p:sldId id="302" r:id="rId23"/>
    <p:sldId id="345" r:id="rId24"/>
    <p:sldId id="347" r:id="rId25"/>
    <p:sldId id="340" r:id="rId26"/>
    <p:sldId id="341" r:id="rId27"/>
    <p:sldId id="342" r:id="rId28"/>
    <p:sldId id="343" r:id="rId29"/>
    <p:sldId id="330" r:id="rId30"/>
    <p:sldId id="290" r:id="rId31"/>
    <p:sldId id="338" r:id="rId32"/>
    <p:sldId id="336" r:id="rId33"/>
    <p:sldId id="337" r:id="rId34"/>
    <p:sldId id="328" r:id="rId35"/>
    <p:sldId id="350" r:id="rId36"/>
    <p:sldId id="354" r:id="rId37"/>
    <p:sldId id="351" r:id="rId38"/>
    <p:sldId id="352" r:id="rId39"/>
    <p:sldId id="35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382"/>
    <p:restoredTop sz="83673" autoAdjust="0"/>
  </p:normalViewPr>
  <p:slideViewPr>
    <p:cSldViewPr snapToGrid="0" snapToObjects="1">
      <p:cViewPr varScale="1">
        <p:scale>
          <a:sx n="106" d="100"/>
          <a:sy n="106" d="100"/>
        </p:scale>
        <p:origin x="904"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2" d="100"/>
        <a:sy n="102" d="100"/>
      </p:scale>
      <p:origin x="0" y="46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26A7DC-2072-5146-9D29-500587D214CC}" type="datetimeFigureOut">
              <a:rPr lang="en-US" smtClean="0"/>
              <a:t>10/2/19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FCDC90-E067-2049-8BDA-9D6D9DA65CFB}" type="slidenum">
              <a:rPr lang="en-US" smtClean="0"/>
              <a:t>‹#›</a:t>
            </a:fld>
            <a:endParaRPr lang="en-US"/>
          </a:p>
        </p:txBody>
      </p:sp>
    </p:spTree>
    <p:extLst>
      <p:ext uri="{BB962C8B-B14F-4D97-AF65-F5344CB8AC3E}">
        <p14:creationId xmlns:p14="http://schemas.microsoft.com/office/powerpoint/2010/main" val="485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Sun"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en.wikipedia.org/wiki/49th_parallel_north#cite_note-1" TargetMode="External"/><Relationship Id="rId5" Type="http://schemas.openxmlformats.org/officeDocument/2006/relationships/hyperlink" Target="https://en.wikipedia.org/wiki/Winter_solstice" TargetMode="External"/><Relationship Id="rId4" Type="http://schemas.openxmlformats.org/officeDocument/2006/relationships/hyperlink" Target="https://en.wikipedia.org/wiki/Summer_solstic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1</a:t>
            </a:fld>
            <a:endParaRPr lang="en-US"/>
          </a:p>
        </p:txBody>
      </p:sp>
    </p:spTree>
    <p:extLst>
      <p:ext uri="{BB962C8B-B14F-4D97-AF65-F5344CB8AC3E}">
        <p14:creationId xmlns:p14="http://schemas.microsoft.com/office/powerpoint/2010/main" val="1735763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Population about 1/3</a:t>
            </a:r>
            <a:r>
              <a:rPr lang="en-US" baseline="0" dirty="0"/>
              <a:t> Asian, different from other studies </a:t>
            </a:r>
          </a:p>
          <a:p>
            <a:pPr marL="171450" indent="-171450">
              <a:buFontTx/>
              <a:buChar char="-"/>
            </a:pPr>
            <a:r>
              <a:rPr lang="en-US" baseline="0" dirty="0"/>
              <a:t>Previous research showing 2 to 3-fold increased risk of breast cancer with long term duration working shifts including nights among both healthcare sector and non-healthcare sector workers</a:t>
            </a:r>
          </a:p>
          <a:p>
            <a:pPr marL="171450" indent="-171450">
              <a:buFontTx/>
              <a:buChar char="-"/>
            </a:pPr>
            <a:endParaRPr lang="en-CA" baseline="0" dirty="0"/>
          </a:p>
          <a:p>
            <a:r>
              <a:rPr lang="en-CA" sz="1200" b="1" kern="1200" dirty="0">
                <a:solidFill>
                  <a:schemeClr val="tx1"/>
                </a:solidFill>
                <a:effectLst/>
                <a:latin typeface="+mn-lt"/>
                <a:ea typeface="+mn-ea"/>
                <a:cs typeface="+mn-cs"/>
              </a:rPr>
              <a:t>Vancouver, BC</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Incident breast cancer cases were recruited from the BC Cancer Registry. Inclusion criteria for breast cancer cases were women between 20–80 years of age with a diagnosis of either in situ or invasive breast cancer with no previous cancer history (with the exception of non-melanoma skin cancer). Cases were living in Vancouver, New Westminster, Richmond, and Burnaby at the time of enrollment. Controls were recruited from the Screening Mammography Program of BC (available to women in BC aged 40-79 years) during routine screening mammography and were living in the same geographic areas as cases, frequency-matched to cases within 5-year age groups. </a:t>
            </a: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13</a:t>
            </a:fld>
            <a:endParaRPr lang="en-US"/>
          </a:p>
        </p:txBody>
      </p:sp>
    </p:spTree>
    <p:extLst>
      <p:ext uri="{BB962C8B-B14F-4D97-AF65-F5344CB8AC3E}">
        <p14:creationId xmlns:p14="http://schemas.microsoft.com/office/powerpoint/2010/main" val="245210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1024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CA" altLang="x-none">
              <a:ea typeface="MS PGothic" charset="-128"/>
            </a:endParaRPr>
          </a:p>
        </p:txBody>
      </p:sp>
      <p:sp>
        <p:nvSpPr>
          <p:cNvPr id="1024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fld id="{8913E6B4-13F3-524C-BFD2-84E67AA34D37}" type="slidenum">
              <a:rPr lang="en-US" altLang="x-none" sz="1200">
                <a:latin typeface="Calibri" charset="0"/>
              </a:rPr>
              <a:pPr/>
              <a:t>14</a:t>
            </a:fld>
            <a:endParaRPr lang="en-US" altLang="x-none" sz="1200">
              <a:latin typeface="Calibri" charset="0"/>
            </a:endParaRPr>
          </a:p>
        </p:txBody>
      </p:sp>
    </p:spTree>
    <p:extLst>
      <p:ext uri="{BB962C8B-B14F-4D97-AF65-F5344CB8AC3E}">
        <p14:creationId xmlns:p14="http://schemas.microsoft.com/office/powerpoint/2010/main" val="18747591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LAN images are proxies for past exposure</a:t>
            </a:r>
          </a:p>
        </p:txBody>
      </p:sp>
      <p:sp>
        <p:nvSpPr>
          <p:cNvPr id="4" name="Slide Number Placeholder 3"/>
          <p:cNvSpPr>
            <a:spLocks noGrp="1"/>
          </p:cNvSpPr>
          <p:nvPr>
            <p:ph type="sldNum" sz="quarter" idx="10"/>
          </p:nvPr>
        </p:nvSpPr>
        <p:spPr/>
        <p:txBody>
          <a:bodyPr/>
          <a:lstStyle/>
          <a:p>
            <a:fld id="{96FCDC90-E067-2049-8BDA-9D6D9DA65CFB}" type="slidenum">
              <a:rPr lang="en-US" smtClean="0"/>
              <a:t>15</a:t>
            </a:fld>
            <a:endParaRPr lang="en-US"/>
          </a:p>
        </p:txBody>
      </p:sp>
    </p:spTree>
    <p:extLst>
      <p:ext uri="{BB962C8B-B14F-4D97-AF65-F5344CB8AC3E}">
        <p14:creationId xmlns:p14="http://schemas.microsoft.com/office/powerpoint/2010/main" val="2447177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Reported addresses for each participant were geocoded, and coordinates were used to extract LAN measurements from 3 sources:</a:t>
            </a:r>
          </a:p>
          <a:p>
            <a:pPr marL="628650" lvl="1" indent="-171450">
              <a:buFontTx/>
              <a:buChar char="-"/>
            </a:pPr>
            <a:r>
              <a:rPr lang="en-US" baseline="0" dirty="0"/>
              <a:t>1) Satellite imagery from the International Space Station (ISS) </a:t>
            </a:r>
          </a:p>
          <a:p>
            <a:pPr marL="628650" lvl="1" indent="-171450">
              <a:buFontTx/>
              <a:buChar char="-"/>
            </a:pPr>
            <a:r>
              <a:rPr lang="en-US" baseline="0" dirty="0"/>
              <a:t>2) Visible Infrared Radiometer Suite Day-Night Band data (DNB)</a:t>
            </a:r>
          </a:p>
          <a:p>
            <a:pPr marL="628650" lvl="1" indent="-171450">
              <a:buFontTx/>
              <a:buChar char="-"/>
            </a:pPr>
            <a:r>
              <a:rPr lang="en-US" baseline="0" dirty="0"/>
              <a:t>3) U.S. Defense Meteorological Satellite Program (DMSP) imagery data</a:t>
            </a:r>
          </a:p>
          <a:p>
            <a:pPr marL="171450" indent="-171450">
              <a:buFontTx/>
              <a:buChar char="-"/>
            </a:pPr>
            <a:r>
              <a:rPr lang="en-US" baseline="0" dirty="0"/>
              <a:t>Outdoor LAN exposure for each past residence reported was assigned based on satellite photo data taken in 2010 for the DMSP, 2012 for the DNB, and 2013 for the ISS data.</a:t>
            </a:r>
          </a:p>
          <a:p>
            <a:pPr marL="0" indent="0">
              <a:buFontTx/>
              <a:buNone/>
            </a:pPr>
            <a:r>
              <a:rPr lang="en-US" b="1" dirty="0"/>
              <a:t>Note:</a:t>
            </a:r>
            <a:r>
              <a:rPr lang="en-US" b="1" baseline="0" dirty="0"/>
              <a:t> </a:t>
            </a:r>
            <a:r>
              <a:rPr lang="en-US" sz="1200" kern="1200" dirty="0">
                <a:solidFill>
                  <a:schemeClr val="tx1"/>
                </a:solidFill>
                <a:effectLst/>
                <a:latin typeface="+mn-lt"/>
                <a:ea typeface="+mn-ea"/>
                <a:cs typeface="+mn-cs"/>
              </a:rPr>
              <a:t>All addresses were </a:t>
            </a:r>
            <a:r>
              <a:rPr lang="en-US" sz="1200" b="1" kern="1200" dirty="0">
                <a:solidFill>
                  <a:schemeClr val="tx1"/>
                </a:solidFill>
                <a:effectLst/>
                <a:latin typeface="+mn-lt"/>
                <a:ea typeface="+mn-ea"/>
                <a:cs typeface="+mn-cs"/>
              </a:rPr>
              <a:t>geocoded </a:t>
            </a:r>
            <a:r>
              <a:rPr lang="en-US" sz="1200" kern="1200" dirty="0">
                <a:solidFill>
                  <a:schemeClr val="tx1"/>
                </a:solidFill>
                <a:effectLst/>
                <a:latin typeface="+mn-lt"/>
                <a:ea typeface="+mn-ea"/>
                <a:cs typeface="+mn-cs"/>
              </a:rPr>
              <a:t>to longitude-latitude coordinates using the Google Maps database and an app available through Google, and </a:t>
            </a:r>
            <a:r>
              <a:rPr lang="en-US" sz="1200" b="1" kern="1200" dirty="0">
                <a:solidFill>
                  <a:schemeClr val="tx1"/>
                </a:solidFill>
                <a:effectLst/>
                <a:latin typeface="+mn-lt"/>
                <a:ea typeface="+mn-ea"/>
                <a:cs typeface="+mn-cs"/>
              </a:rPr>
              <a:t>the coordinates were then used to extract DNB measurements using calibrated DNB image data, as well as to extract MSI estimates from the radiance calibrated ISS photo. </a:t>
            </a:r>
            <a:endParaRPr lang="en-US" b="1" dirty="0"/>
          </a:p>
          <a:p>
            <a:pPr marL="171450" indent="-171450">
              <a:buFontTx/>
              <a:buChar cha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a:t>We calculated cumulative average outdoor LAN for each participant over their reported residential histories 10 to 20 years before </a:t>
            </a:r>
            <a:r>
              <a:rPr lang="en-US" baseline="0" dirty="0"/>
              <a:t>diagnosis for cases, and 10 to 20 years before recruitment time for controls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This time-weighted measure allowed us to accounts for changes in LAN due to changes in a participant’s address over the 10 year period</a:t>
            </a:r>
          </a:p>
          <a:p>
            <a:pPr marL="171450" indent="-171450">
              <a:buFontTx/>
              <a:buChar char="-"/>
            </a:pPr>
            <a:endParaRPr lang="en-GB" baseline="0" dirty="0"/>
          </a:p>
          <a:p>
            <a:pPr marL="0" indent="0">
              <a:buFontTx/>
              <a:buNone/>
            </a:pPr>
            <a:endParaRPr lang="en-US" dirty="0"/>
          </a:p>
          <a:p>
            <a:pPr marL="0" indent="0">
              <a:buFontTx/>
              <a:buNone/>
            </a:pPr>
            <a:r>
              <a:rPr lang="en-US" b="1" dirty="0"/>
              <a:t>Notes:</a:t>
            </a:r>
          </a:p>
          <a:p>
            <a:r>
              <a:rPr lang="en-US" sz="1200" kern="1200" dirty="0">
                <a:solidFill>
                  <a:schemeClr val="tx1"/>
                </a:solidFill>
                <a:effectLst/>
                <a:latin typeface="+mn-lt"/>
                <a:ea typeface="+mn-ea"/>
                <a:cs typeface="+mn-cs"/>
              </a:rPr>
              <a:t>All addresses were geocoded to longitude-latitude coordinates using the Google Maps database and an app available through Google, and the coordinates were then used to extract DNB measurements using calibrated DNB image data, as well as to extract MSI estimates from the radiance calibrated ISS photo. </a:t>
            </a: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16</a:t>
            </a:fld>
            <a:endParaRPr lang="en-US"/>
          </a:p>
        </p:txBody>
      </p:sp>
    </p:spTree>
    <p:extLst>
      <p:ext uri="{BB962C8B-B14F-4D97-AF65-F5344CB8AC3E}">
        <p14:creationId xmlns:p14="http://schemas.microsoft.com/office/powerpoint/2010/main" val="447636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Image</a:t>
            </a:r>
            <a:r>
              <a:rPr lang="en-US" baseline="0" dirty="0"/>
              <a:t> of Kingston, taken on Jan 22 2013</a:t>
            </a:r>
          </a:p>
          <a:p>
            <a:pPr marL="171450" indent="-171450">
              <a:buFontTx/>
              <a:buChar char="-"/>
            </a:pPr>
            <a:r>
              <a:rPr lang="en-US" baseline="0" dirty="0"/>
              <a:t>44 latitude: about 15 </a:t>
            </a:r>
            <a:r>
              <a:rPr lang="en-US" baseline="0" dirty="0" err="1"/>
              <a:t>hrs</a:t>
            </a:r>
            <a:r>
              <a:rPr lang="en-US" baseline="0" dirty="0"/>
              <a:t> 25min daylight at summer solstice and just under 8 hours in winter</a:t>
            </a:r>
          </a:p>
          <a:p>
            <a:pPr marL="171450" indent="-171450">
              <a:buFontTx/>
              <a:buChar char="-"/>
            </a:pPr>
            <a:endParaRPr lang="en-US" baseline="0" dirty="0"/>
          </a:p>
          <a:p>
            <a:pPr marL="171450" indent="-171450">
              <a:buFontTx/>
              <a:buChar char="-"/>
            </a:pPr>
            <a:r>
              <a:rPr lang="en-US" baseline="0" dirty="0"/>
              <a:t>GREATEST thing about Kingston is sitting on back porch on anti-gravity lounge chair to watch the sky</a:t>
            </a: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17</a:t>
            </a:fld>
            <a:endParaRPr lang="en-US"/>
          </a:p>
        </p:txBody>
      </p:sp>
    </p:spTree>
    <p:extLst>
      <p:ext uri="{BB962C8B-B14F-4D97-AF65-F5344CB8AC3E}">
        <p14:creationId xmlns:p14="http://schemas.microsoft.com/office/powerpoint/2010/main" val="245210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Image</a:t>
            </a:r>
            <a:r>
              <a:rPr lang="en-US" baseline="0" dirty="0"/>
              <a:t> of Vancouver, taken on March 31 2013</a:t>
            </a:r>
          </a:p>
          <a:p>
            <a:pPr marL="171450" indent="-171450">
              <a:buFontTx/>
              <a:buChar char="-"/>
            </a:pPr>
            <a:r>
              <a:rPr lang="en-US" baseline="0" dirty="0"/>
              <a:t>Population: about 2.3 million </a:t>
            </a:r>
          </a:p>
          <a:p>
            <a:pPr marL="171450" indent="-171450">
              <a:buFontTx/>
              <a:buChar char="-"/>
            </a:pPr>
            <a:r>
              <a:rPr lang="en-US" baseline="0" dirty="0"/>
              <a:t>On 49</a:t>
            </a:r>
            <a:r>
              <a:rPr lang="en-US" baseline="30000" dirty="0"/>
              <a:t>th</a:t>
            </a:r>
            <a:r>
              <a:rPr lang="en-US" baseline="0" dirty="0"/>
              <a:t> parallel</a:t>
            </a:r>
          </a:p>
          <a:p>
            <a:pPr marL="171450" indent="-171450">
              <a:buFontTx/>
              <a:buChar char="-"/>
            </a:pPr>
            <a:r>
              <a:rPr lang="en-US" dirty="0"/>
              <a:t>From a point on the ground at this latitude, the </a:t>
            </a:r>
            <a:r>
              <a:rPr lang="en-US" dirty="0">
                <a:hlinkClick r:id="rId3" tooltip="Sun"/>
              </a:rPr>
              <a:t>sun</a:t>
            </a:r>
            <a:r>
              <a:rPr lang="en-US" dirty="0"/>
              <a:t> is above the horizon for 16 hours, 12 minutes during the </a:t>
            </a:r>
            <a:r>
              <a:rPr lang="en-US" dirty="0">
                <a:hlinkClick r:id="rId4" tooltip="Summer solstice"/>
              </a:rPr>
              <a:t>summer solstice</a:t>
            </a:r>
            <a:r>
              <a:rPr lang="en-US" dirty="0"/>
              <a:t> and 8 hours, 14 minutes during the </a:t>
            </a:r>
            <a:r>
              <a:rPr lang="en-US" dirty="0">
                <a:hlinkClick r:id="rId5" tooltip="Winter solstice"/>
              </a:rPr>
              <a:t>winter solstice</a:t>
            </a:r>
            <a:r>
              <a:rPr lang="en-US" baseline="30000" dirty="0">
                <a:hlinkClick r:id="rId6"/>
              </a:rPr>
              <a:t>[1]</a:t>
            </a:r>
            <a:r>
              <a:rPr lang="en-US" dirty="0"/>
              <a:t> This latitude also roughly corresponds to the minimum latitude in which astronomical twilight can last all night near the summer solstice. </a:t>
            </a:r>
          </a:p>
        </p:txBody>
      </p:sp>
      <p:sp>
        <p:nvSpPr>
          <p:cNvPr id="4" name="Slide Number Placeholder 3"/>
          <p:cNvSpPr>
            <a:spLocks noGrp="1"/>
          </p:cNvSpPr>
          <p:nvPr>
            <p:ph type="sldNum" sz="quarter" idx="10"/>
          </p:nvPr>
        </p:nvSpPr>
        <p:spPr/>
        <p:txBody>
          <a:bodyPr/>
          <a:lstStyle/>
          <a:p>
            <a:fld id="{96FCDC90-E067-2049-8BDA-9D6D9DA65CFB}" type="slidenum">
              <a:rPr lang="en-US" smtClean="0"/>
              <a:t>18</a:t>
            </a:fld>
            <a:endParaRPr lang="en-US"/>
          </a:p>
        </p:txBody>
      </p:sp>
    </p:spTree>
    <p:extLst>
      <p:ext uri="{BB962C8B-B14F-4D97-AF65-F5344CB8AC3E}">
        <p14:creationId xmlns:p14="http://schemas.microsoft.com/office/powerpoint/2010/main" val="245210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Here is an example of how a cumulative average of LAN was calculated, using DMSP as an example</a:t>
            </a:r>
          </a:p>
          <a:p>
            <a:pPr marL="171450" indent="-171450">
              <a:buFontTx/>
              <a:buChar char="-"/>
            </a:pPr>
            <a:r>
              <a:rPr lang="en-US" baseline="0" dirty="0"/>
              <a:t>A participant reported 3 residences 10-20 </a:t>
            </a:r>
            <a:r>
              <a:rPr lang="en-US" baseline="0" dirty="0" err="1"/>
              <a:t>yrs</a:t>
            </a:r>
            <a:r>
              <a:rPr lang="en-US" baseline="0" dirty="0"/>
              <a:t> before diagnosis, each with a corresponding DMSP value </a:t>
            </a:r>
          </a:p>
          <a:p>
            <a:pPr marL="171450" indent="-171450">
              <a:buFontTx/>
              <a:buChar char="-"/>
            </a:pPr>
            <a:r>
              <a:rPr lang="en-US" baseline="0" dirty="0"/>
              <a:t>Each DMSP value is multiplied by the time lived at that residence, to get a cumulative DMSP exposure for that residence</a:t>
            </a:r>
          </a:p>
          <a:p>
            <a:pPr marL="171450" indent="-171450">
              <a:buFontTx/>
              <a:buChar char="-"/>
            </a:pPr>
            <a:r>
              <a:rPr lang="en-US" baseline="0" dirty="0"/>
              <a:t>Each cumulative DMSP is then summed together and averaged over the total number of years, resulting in an average cumulative DMSP value over a 10-year period</a:t>
            </a:r>
          </a:p>
          <a:p>
            <a:pPr marL="171450" indent="-171450">
              <a:buFontTx/>
              <a:buChar char="-"/>
            </a:pPr>
            <a:r>
              <a:rPr lang="en-US" baseline="0" dirty="0"/>
              <a:t>Similar calculation used for other LAN variables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This time-weighted measure allowed us to accounts for changes in LAN due to changes in a participant’s address over the 10 year period</a:t>
            </a:r>
          </a:p>
          <a:p>
            <a:pPr marL="0" indent="0">
              <a:buFontTx/>
              <a:buNone/>
            </a:pPr>
            <a:endParaRPr lang="en-US" dirty="0"/>
          </a:p>
          <a:p>
            <a:pPr marL="0" indent="0">
              <a:buFontTx/>
              <a:buNone/>
            </a:pPr>
            <a:r>
              <a:rPr lang="en-US" b="1" dirty="0"/>
              <a:t>Notes:</a:t>
            </a:r>
          </a:p>
          <a:p>
            <a:r>
              <a:rPr lang="en-US" sz="1200" kern="1200" dirty="0">
                <a:solidFill>
                  <a:schemeClr val="tx1"/>
                </a:solidFill>
                <a:effectLst/>
                <a:latin typeface="+mn-lt"/>
                <a:ea typeface="+mn-ea"/>
                <a:cs typeface="+mn-cs"/>
              </a:rPr>
              <a:t>All addresses were geocoded to longitude-latitude coordinates using the Google Maps database and an app available through Google, and the coordinates were then used to extract DNB measurements using calibrated DNB image data, as well as to extract MSI estimates from the radiance calibrated ISS photo. </a:t>
            </a: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19</a:t>
            </a:fld>
            <a:endParaRPr lang="en-US"/>
          </a:p>
        </p:txBody>
      </p:sp>
    </p:spTree>
    <p:extLst>
      <p:ext uri="{BB962C8B-B14F-4D97-AF65-F5344CB8AC3E}">
        <p14:creationId xmlns:p14="http://schemas.microsoft.com/office/powerpoint/2010/main" val="4476360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total,</a:t>
            </a:r>
            <a:r>
              <a:rPr lang="en-US" baseline="0" dirty="0"/>
              <a:t> we looked at 8 measures of outdoor LAN:</a:t>
            </a:r>
          </a:p>
          <a:p>
            <a:pPr marL="171450" indent="-171450">
              <a:buFontTx/>
              <a:buChar char="-"/>
            </a:pPr>
            <a:r>
              <a:rPr lang="en-US" baseline="0" dirty="0"/>
              <a:t>We looked at overall outdoor LAN exposure using the DNB data, and the lower resolution DMSP data</a:t>
            </a:r>
          </a:p>
          <a:p>
            <a:pPr marL="171450" indent="-171450">
              <a:buFontTx/>
              <a:buChar char="-"/>
            </a:pPr>
            <a:r>
              <a:rPr lang="en-US" baseline="0" dirty="0"/>
              <a:t>We looked at 5 measures of melatonin suppression index (MSI) using the ISS data</a:t>
            </a:r>
          </a:p>
          <a:p>
            <a:pPr marL="171450" indent="-171450">
              <a:buFontTx/>
              <a:buChar char="-"/>
            </a:pPr>
            <a:r>
              <a:rPr lang="en-US" baseline="0" dirty="0"/>
              <a:t>We also looked at 1 measure of luminance (a measure similar to brightness), using the ISS data</a:t>
            </a:r>
          </a:p>
          <a:p>
            <a:pPr marL="171450" indent="-171450">
              <a:buFontTx/>
              <a:buChar char="-"/>
            </a:pPr>
            <a:r>
              <a:rPr lang="en-US" baseline="0" dirty="0"/>
              <a:t>No useable ISS data could be estimated for Kingston, ON</a:t>
            </a:r>
          </a:p>
          <a:p>
            <a:pPr marL="628650" lvl="1" indent="-171450">
              <a:buFontTx/>
              <a:buChar char="-"/>
            </a:pPr>
            <a:r>
              <a:rPr lang="en-US" baseline="0" dirty="0"/>
              <a:t>MSI variables and luminance could be not be calculated for Kingston participants. However, Kingston participants were included in the DNB and DMSP analyses.</a:t>
            </a:r>
          </a:p>
          <a:p>
            <a:pPr marL="171450" indent="-171450">
              <a:buFontTx/>
              <a:buChar char="-"/>
            </a:pPr>
            <a:endParaRPr lang="en-US" baseline="0" dirty="0"/>
          </a:p>
          <a:p>
            <a:pPr marL="0" indent="0">
              <a:buFontTx/>
              <a:buNone/>
            </a:pPr>
            <a:r>
              <a:rPr lang="en-US" b="1" baseline="0" dirty="0"/>
              <a:t>Notes about light measurements:</a:t>
            </a:r>
          </a:p>
          <a:p>
            <a:pPr marL="171450" indent="-171450">
              <a:buFontTx/>
              <a:buChar char="-"/>
            </a:pPr>
            <a:r>
              <a:rPr lang="en-GB" sz="1200" b="0" i="1" kern="1200" dirty="0">
                <a:solidFill>
                  <a:schemeClr val="tx1"/>
                </a:solidFill>
                <a:effectLst/>
                <a:latin typeface="+mn-lt"/>
                <a:ea typeface="+mn-ea"/>
                <a:cs typeface="+mn-cs"/>
              </a:rPr>
              <a:t>DNB</a:t>
            </a:r>
            <a:r>
              <a:rPr lang="en-GB" sz="1200" b="0" i="1" kern="1200" baseline="0" dirty="0">
                <a:solidFill>
                  <a:schemeClr val="tx1"/>
                </a:solidFill>
                <a:effectLst/>
                <a:latin typeface="+mn-lt"/>
                <a:ea typeface="+mn-ea"/>
                <a:cs typeface="+mn-cs"/>
              </a:rPr>
              <a:t> and DMSP:</a:t>
            </a:r>
            <a:r>
              <a:rPr lang="en-GB" sz="1200" b="0" i="0" kern="1200" baseline="0" dirty="0">
                <a:solidFill>
                  <a:schemeClr val="tx1"/>
                </a:solidFill>
                <a:effectLst/>
                <a:latin typeface="+mn-lt"/>
                <a:ea typeface="+mn-ea"/>
                <a:cs typeface="+mn-cs"/>
              </a:rPr>
              <a:t> measured in </a:t>
            </a:r>
            <a:r>
              <a:rPr lang="en-GB" sz="1200" b="0" i="0" kern="1200" baseline="0" dirty="0" err="1">
                <a:solidFill>
                  <a:schemeClr val="tx1"/>
                </a:solidFill>
                <a:effectLst/>
                <a:latin typeface="+mn-lt"/>
                <a:ea typeface="+mn-ea"/>
                <a:cs typeface="+mn-cs"/>
              </a:rPr>
              <a:t>nW</a:t>
            </a:r>
            <a:r>
              <a:rPr lang="en-GB" sz="1200" b="0" i="0" kern="1200" baseline="0" dirty="0">
                <a:solidFill>
                  <a:schemeClr val="tx1"/>
                </a:solidFill>
                <a:effectLst/>
                <a:latin typeface="+mn-lt"/>
                <a:ea typeface="+mn-ea"/>
                <a:cs typeface="+mn-cs"/>
              </a:rPr>
              <a:t>/cm2/</a:t>
            </a:r>
            <a:r>
              <a:rPr lang="en-GB" sz="1200" b="0" i="0" kern="1200" baseline="0" dirty="0" err="1">
                <a:solidFill>
                  <a:schemeClr val="tx1"/>
                </a:solidFill>
                <a:effectLst/>
                <a:latin typeface="+mn-lt"/>
                <a:ea typeface="+mn-ea"/>
                <a:cs typeface="+mn-cs"/>
              </a:rPr>
              <a:t>sr</a:t>
            </a:r>
            <a:endParaRPr lang="en-GB" sz="1200" b="0" i="1" kern="1200" dirty="0">
              <a:solidFill>
                <a:schemeClr val="tx1"/>
              </a:solidFill>
              <a:effectLst/>
              <a:latin typeface="+mn-lt"/>
              <a:ea typeface="+mn-ea"/>
              <a:cs typeface="+mn-cs"/>
            </a:endParaRPr>
          </a:p>
          <a:p>
            <a:pPr marL="171450" indent="-171450">
              <a:buFontTx/>
              <a:buChar char="-"/>
            </a:pPr>
            <a:r>
              <a:rPr lang="en-GB" sz="1200" b="0" i="1" kern="1200" dirty="0">
                <a:solidFill>
                  <a:schemeClr val="tx1"/>
                </a:solidFill>
                <a:effectLst/>
                <a:latin typeface="+mn-lt"/>
                <a:ea typeface="+mn-ea"/>
                <a:cs typeface="+mn-cs"/>
              </a:rPr>
              <a:t>Luminance</a:t>
            </a:r>
            <a:r>
              <a:rPr lang="en-GB" sz="1200" b="0" i="1" kern="1200" baseline="0" dirty="0">
                <a:solidFill>
                  <a:schemeClr val="tx1"/>
                </a:solidFill>
                <a:effectLst/>
                <a:latin typeface="+mn-lt"/>
                <a:ea typeface="+mn-ea"/>
                <a:cs typeface="+mn-cs"/>
              </a:rPr>
              <a:t>: </a:t>
            </a:r>
            <a:r>
              <a:rPr lang="en-GB" sz="1200" b="0" i="0" kern="1200" baseline="0" dirty="0">
                <a:solidFill>
                  <a:schemeClr val="tx1"/>
                </a:solidFill>
                <a:effectLst/>
                <a:latin typeface="+mn-lt"/>
                <a:ea typeface="+mn-ea"/>
                <a:cs typeface="+mn-cs"/>
              </a:rPr>
              <a:t>characterizes</a:t>
            </a:r>
            <a:r>
              <a:rPr lang="en-GB" sz="1200" b="0" i="0" kern="1200" dirty="0">
                <a:solidFill>
                  <a:schemeClr val="tx1"/>
                </a:solidFill>
                <a:effectLst/>
                <a:latin typeface="+mn-lt"/>
                <a:ea typeface="+mn-ea"/>
                <a:cs typeface="+mn-cs"/>
              </a:rPr>
              <a:t> what a human visual system would call</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brightness if you are using </a:t>
            </a:r>
            <a:r>
              <a:rPr lang="en-GB" sz="1200" b="0" i="0" kern="1200" dirty="0" err="1">
                <a:solidFill>
                  <a:schemeClr val="tx1"/>
                </a:solidFill>
                <a:effectLst/>
                <a:latin typeface="+mn-lt"/>
                <a:ea typeface="+mn-ea"/>
                <a:cs typeface="+mn-cs"/>
              </a:rPr>
              <a:t>color</a:t>
            </a:r>
            <a:r>
              <a:rPr lang="en-GB" sz="1200" b="0" i="0" kern="1200" dirty="0">
                <a:solidFill>
                  <a:schemeClr val="tx1"/>
                </a:solidFill>
                <a:effectLst/>
                <a:latin typeface="+mn-lt"/>
                <a:ea typeface="+mn-ea"/>
                <a:cs typeface="+mn-cs"/>
              </a:rPr>
              <a:t> vision</a:t>
            </a:r>
            <a:r>
              <a:rPr lang="en-GB" sz="1200" b="0" i="0" kern="1200" baseline="0" dirty="0">
                <a:solidFill>
                  <a:schemeClr val="tx1"/>
                </a:solidFill>
                <a:effectLst/>
                <a:latin typeface="+mn-lt"/>
                <a:ea typeface="+mn-ea"/>
                <a:cs typeface="+mn-cs"/>
              </a:rPr>
              <a:t> (units = </a:t>
            </a:r>
            <a:r>
              <a:rPr lang="en-US" sz="1200" b="0" i="0" kern="1200" dirty="0" err="1">
                <a:solidFill>
                  <a:schemeClr val="tx1"/>
                </a:solidFill>
                <a:effectLst/>
                <a:latin typeface="+mn-lt"/>
                <a:ea typeface="+mn-ea"/>
                <a:cs typeface="+mn-cs"/>
              </a:rPr>
              <a:t>nW</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sr</a:t>
            </a:r>
            <a:r>
              <a:rPr lang="en-US" sz="1200" b="0" i="0" kern="1200" dirty="0">
                <a:solidFill>
                  <a:schemeClr val="tx1"/>
                </a:solidFill>
                <a:effectLst/>
                <a:latin typeface="+mn-lt"/>
                <a:ea typeface="+mn-ea"/>
                <a:cs typeface="+mn-cs"/>
              </a:rPr>
              <a:t>/cm2/Angstrom</a:t>
            </a:r>
            <a:r>
              <a:rPr lang="en-GB" sz="1200" b="0" i="0" kern="1200" baseline="0" dirty="0">
                <a:solidFill>
                  <a:schemeClr val="tx1"/>
                </a:solidFill>
                <a:effectLst/>
                <a:latin typeface="+mn-lt"/>
                <a:ea typeface="+mn-ea"/>
                <a:cs typeface="+mn-cs"/>
              </a:rPr>
              <a:t>)</a:t>
            </a:r>
            <a:endParaRPr lang="en-GB" sz="1200" b="0" i="0" kern="1200" dirty="0">
              <a:solidFill>
                <a:schemeClr val="tx1"/>
              </a:solidFill>
              <a:effectLst/>
              <a:latin typeface="+mn-lt"/>
              <a:ea typeface="+mn-ea"/>
              <a:cs typeface="+mn-cs"/>
            </a:endParaRPr>
          </a:p>
          <a:p>
            <a:pPr marL="171450" indent="-171450">
              <a:buFontTx/>
              <a:buChar char="-"/>
            </a:pPr>
            <a:r>
              <a:rPr lang="en-GB" sz="1200" b="0" i="1" kern="1200" dirty="0">
                <a:solidFill>
                  <a:schemeClr val="tx1"/>
                </a:solidFill>
                <a:effectLst/>
                <a:latin typeface="+mn-lt"/>
                <a:ea typeface="+mn-ea"/>
                <a:cs typeface="+mn-cs"/>
              </a:rPr>
              <a:t>MSI</a:t>
            </a:r>
            <a:r>
              <a:rPr lang="en-GB" sz="1200" b="0" i="1" kern="1200" baseline="0" dirty="0">
                <a:solidFill>
                  <a:schemeClr val="tx1"/>
                </a:solidFill>
                <a:effectLst/>
                <a:latin typeface="+mn-lt"/>
                <a:ea typeface="+mn-ea"/>
                <a:cs typeface="+mn-cs"/>
              </a:rPr>
              <a:t>-BG: </a:t>
            </a:r>
            <a:r>
              <a:rPr lang="en-GB" sz="1200" b="0" i="0" kern="1200" baseline="0" dirty="0">
                <a:solidFill>
                  <a:schemeClr val="tx1"/>
                </a:solidFill>
                <a:effectLst/>
                <a:latin typeface="+mn-lt"/>
                <a:ea typeface="+mn-ea"/>
                <a:cs typeface="+mn-cs"/>
              </a:rPr>
              <a:t>an estimate of the Melatonin Suppression Index of the lamps, estimated using the blue-green band ratio. It does not consider the total amount of light, only the colour.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1200" b="0" i="1" kern="1200" baseline="0" dirty="0">
                <a:solidFill>
                  <a:schemeClr val="tx1"/>
                </a:solidFill>
                <a:effectLst/>
                <a:latin typeface="+mn-lt"/>
                <a:ea typeface="+mn-ea"/>
                <a:cs typeface="+mn-cs"/>
              </a:rPr>
              <a:t>MSI-GR: </a:t>
            </a:r>
            <a:r>
              <a:rPr lang="en-GB" sz="1200" b="0" i="0" kern="1200" baseline="0" dirty="0">
                <a:solidFill>
                  <a:schemeClr val="tx1"/>
                </a:solidFill>
                <a:effectLst/>
                <a:latin typeface="+mn-lt"/>
                <a:ea typeface="+mn-ea"/>
                <a:cs typeface="+mn-cs"/>
              </a:rPr>
              <a:t>an estimate of the Melatonin Suppression Index of the lamps, estimated using the green-red band ratio. It does not consider the total amount of light, only the colour.</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1200" b="0" i="1" kern="1200" baseline="0" dirty="0" err="1">
                <a:solidFill>
                  <a:schemeClr val="tx1"/>
                </a:solidFill>
                <a:effectLst/>
                <a:latin typeface="+mn-lt"/>
                <a:ea typeface="+mn-ea"/>
                <a:cs typeface="+mn-cs"/>
              </a:rPr>
              <a:t>ImpMSI</a:t>
            </a:r>
            <a:r>
              <a:rPr lang="en-GB" sz="1200" b="0" i="1" kern="1200" baseline="0" dirty="0">
                <a:solidFill>
                  <a:schemeClr val="tx1"/>
                </a:solidFill>
                <a:effectLst/>
                <a:latin typeface="+mn-lt"/>
                <a:ea typeface="+mn-ea"/>
                <a:cs typeface="+mn-cs"/>
              </a:rPr>
              <a:t>-BG:</a:t>
            </a:r>
            <a:r>
              <a:rPr lang="en-GB" sz="1200" b="0" i="0" kern="1200" baseline="0" dirty="0">
                <a:solidFill>
                  <a:schemeClr val="tx1"/>
                </a:solidFill>
                <a:effectLst/>
                <a:latin typeface="+mn-lt"/>
                <a:ea typeface="+mn-ea"/>
                <a:cs typeface="+mn-cs"/>
              </a:rPr>
              <a:t> an estimate of the Melatonin Suppression Index that also takes into account the brightness of the lamps, estimated using the blue-green ratio.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1200" b="0" i="1" kern="1200" baseline="0" dirty="0" err="1">
                <a:solidFill>
                  <a:schemeClr val="tx1"/>
                </a:solidFill>
                <a:effectLst/>
                <a:latin typeface="+mn-lt"/>
                <a:ea typeface="+mn-ea"/>
                <a:cs typeface="+mn-cs"/>
              </a:rPr>
              <a:t>ImpMSI</a:t>
            </a:r>
            <a:r>
              <a:rPr lang="en-GB" sz="1200" b="0" i="1" kern="1200" baseline="0" dirty="0">
                <a:solidFill>
                  <a:schemeClr val="tx1"/>
                </a:solidFill>
                <a:effectLst/>
                <a:latin typeface="+mn-lt"/>
                <a:ea typeface="+mn-ea"/>
                <a:cs typeface="+mn-cs"/>
              </a:rPr>
              <a:t>-GR: </a:t>
            </a:r>
            <a:r>
              <a:rPr lang="en-GB" sz="1200" b="0" i="0" kern="1200" baseline="0" dirty="0">
                <a:solidFill>
                  <a:schemeClr val="tx1"/>
                </a:solidFill>
                <a:effectLst/>
                <a:latin typeface="+mn-lt"/>
                <a:ea typeface="+mn-ea"/>
                <a:cs typeface="+mn-cs"/>
              </a:rPr>
              <a:t>an estimate of the Melatonin Suppression Index that also takes into account the brightness of the lamps, estimated using the green-red ratio.</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1200" b="0" i="1" kern="1200" baseline="0" dirty="0" err="1">
                <a:solidFill>
                  <a:schemeClr val="tx1"/>
                </a:solidFill>
                <a:effectLst/>
                <a:latin typeface="+mn-lt"/>
                <a:ea typeface="+mn-ea"/>
                <a:cs typeface="+mn-cs"/>
              </a:rPr>
              <a:t>MSIClass</a:t>
            </a:r>
            <a:r>
              <a:rPr lang="en-GB" sz="1200" b="0" i="1" kern="1200" baseline="0" dirty="0">
                <a:solidFill>
                  <a:schemeClr val="tx1"/>
                </a:solidFill>
                <a:effectLst/>
                <a:latin typeface="+mn-lt"/>
                <a:ea typeface="+mn-ea"/>
                <a:cs typeface="+mn-cs"/>
              </a:rPr>
              <a:t>: </a:t>
            </a:r>
            <a:r>
              <a:rPr lang="en-GB" sz="1200" b="0" i="0" kern="1200" baseline="0" dirty="0">
                <a:solidFill>
                  <a:schemeClr val="tx1"/>
                </a:solidFill>
                <a:effectLst/>
                <a:latin typeface="+mn-lt"/>
                <a:ea typeface="+mn-ea"/>
                <a:cs typeface="+mn-cs"/>
              </a:rPr>
              <a:t>an estimate of the Melatonin Suppression Index that takes into account the brightness of the lamps, estimated using a best guess for the lamp technology (e.g. HSP, LED, etc.)</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1200" b="0" i="0" kern="1200" baseline="0" dirty="0">
                <a:solidFill>
                  <a:schemeClr val="tx1"/>
                </a:solidFill>
                <a:effectLst/>
                <a:latin typeface="+mn-lt"/>
                <a:ea typeface="+mn-ea"/>
                <a:cs typeface="+mn-cs"/>
              </a:rPr>
              <a:t>*MSI variables are </a:t>
            </a:r>
            <a:r>
              <a:rPr lang="en-GB" sz="1200" b="0" i="0" kern="1200" baseline="0" dirty="0" err="1">
                <a:solidFill>
                  <a:schemeClr val="tx1"/>
                </a:solidFill>
                <a:effectLst/>
                <a:latin typeface="+mn-lt"/>
                <a:ea typeface="+mn-ea"/>
                <a:cs typeface="+mn-cs"/>
              </a:rPr>
              <a:t>unitless</a:t>
            </a:r>
            <a:r>
              <a:rPr lang="en-GB" sz="1200" b="0" i="0" kern="1200" baseline="0" dirty="0">
                <a:solidFill>
                  <a:schemeClr val="tx1"/>
                </a:solidFill>
                <a:effectLst/>
                <a:latin typeface="+mn-lt"/>
                <a:ea typeface="+mn-ea"/>
                <a:cs typeface="+mn-cs"/>
              </a:rPr>
              <a:t> – 0 = no impact on melatonin suppression, and 1 = strong impact on melatonin suppression</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b="0" i="0" kern="1200" baseline="0" dirty="0">
              <a:solidFill>
                <a:schemeClr val="tx1"/>
              </a:solidFill>
              <a:effectLst/>
              <a:latin typeface="+mn-lt"/>
              <a:ea typeface="+mn-ea"/>
              <a:cs typeface="+mn-cs"/>
            </a:endParaRPr>
          </a:p>
          <a:p>
            <a:pPr marL="171450" indent="-171450">
              <a:buFontTx/>
              <a:buChar char="-"/>
            </a:pPr>
            <a:endParaRPr lang="en-GB" sz="1200" b="0" i="0" kern="1200" dirty="0">
              <a:solidFill>
                <a:schemeClr val="tx1"/>
              </a:solidFill>
              <a:effectLst/>
              <a:latin typeface="+mn-lt"/>
              <a:ea typeface="+mn-ea"/>
              <a:cs typeface="+mn-cs"/>
            </a:endParaRPr>
          </a:p>
          <a:p>
            <a:pPr marL="171450" indent="-171450">
              <a:buFontTx/>
              <a:buChar char="-"/>
            </a:pPr>
            <a:endParaRPr lang="en-GB" sz="1200" b="0" i="0" kern="1200" dirty="0">
              <a:solidFill>
                <a:schemeClr val="tx1"/>
              </a:solidFill>
              <a:effectLst/>
              <a:latin typeface="+mn-lt"/>
              <a:ea typeface="+mn-ea"/>
              <a:cs typeface="+mn-cs"/>
            </a:endParaRP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20</a:t>
            </a:fld>
            <a:endParaRPr lang="en-US"/>
          </a:p>
        </p:txBody>
      </p:sp>
    </p:spTree>
    <p:extLst>
      <p:ext uri="{BB962C8B-B14F-4D97-AF65-F5344CB8AC3E}">
        <p14:creationId xmlns:p14="http://schemas.microsoft.com/office/powerpoint/2010/main" val="7045292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dirty="0"/>
              <a:t>Outdoor LAN measures</a:t>
            </a:r>
            <a:r>
              <a:rPr lang="en-US" baseline="0" dirty="0"/>
              <a:t> were categorized into </a:t>
            </a:r>
            <a:r>
              <a:rPr lang="en-US" baseline="0" dirty="0" err="1"/>
              <a:t>tertiles</a:t>
            </a:r>
            <a:r>
              <a:rPr lang="en-US" baseline="0" dirty="0"/>
              <a:t>, with </a:t>
            </a:r>
            <a:r>
              <a:rPr lang="en-GB" sz="1200" b="0" i="0" kern="1200" dirty="0" err="1">
                <a:solidFill>
                  <a:schemeClr val="tx1"/>
                </a:solidFill>
                <a:effectLst/>
                <a:latin typeface="+mn-lt"/>
                <a:ea typeface="+mn-ea"/>
                <a:cs typeface="+mn-cs"/>
              </a:rPr>
              <a:t>tertile</a:t>
            </a:r>
            <a:r>
              <a:rPr lang="en-GB" sz="1200" b="0" i="0" kern="1200" dirty="0">
                <a:solidFill>
                  <a:schemeClr val="tx1"/>
                </a:solidFill>
                <a:effectLst/>
                <a:latin typeface="+mn-lt"/>
                <a:ea typeface="+mn-ea"/>
                <a:cs typeface="+mn-cs"/>
              </a:rPr>
              <a:t> 1 representing the lowest (i.e. darkest) light level, and </a:t>
            </a:r>
            <a:r>
              <a:rPr lang="en-GB" sz="1200" b="0" i="0" kern="1200" dirty="0" err="1">
                <a:solidFill>
                  <a:schemeClr val="tx1"/>
                </a:solidFill>
                <a:effectLst/>
                <a:latin typeface="+mn-lt"/>
                <a:ea typeface="+mn-ea"/>
                <a:cs typeface="+mn-cs"/>
              </a:rPr>
              <a:t>tertile</a:t>
            </a:r>
            <a:r>
              <a:rPr lang="en-GB" sz="1200" b="0" i="0" kern="1200" dirty="0">
                <a:solidFill>
                  <a:schemeClr val="tx1"/>
                </a:solidFill>
                <a:effectLst/>
                <a:latin typeface="+mn-lt"/>
                <a:ea typeface="+mn-ea"/>
                <a:cs typeface="+mn-cs"/>
              </a:rPr>
              <a:t> 3 representing the brightest light level.</a:t>
            </a:r>
            <a:r>
              <a:rPr lang="en-GB" sz="1200" b="0" i="0" kern="1200" baseline="0" dirty="0">
                <a:solidFill>
                  <a:schemeClr val="tx1"/>
                </a:solidFill>
                <a:effectLst/>
                <a:latin typeface="+mn-lt"/>
                <a:ea typeface="+mn-ea"/>
                <a:cs typeface="+mn-cs"/>
              </a:rPr>
              <a:t> </a:t>
            </a:r>
            <a:r>
              <a:rPr lang="en-GB" sz="1200" b="0" i="0" kern="1200" baseline="0" dirty="0" err="1">
                <a:solidFill>
                  <a:schemeClr val="tx1"/>
                </a:solidFill>
                <a:effectLst/>
                <a:latin typeface="+mn-lt"/>
                <a:ea typeface="+mn-ea"/>
                <a:cs typeface="+mn-cs"/>
              </a:rPr>
              <a:t>Tertile</a:t>
            </a:r>
            <a:r>
              <a:rPr lang="en-GB" sz="1200" b="0" i="0" kern="1200" baseline="0" dirty="0">
                <a:solidFill>
                  <a:schemeClr val="tx1"/>
                </a:solidFill>
                <a:effectLst/>
                <a:latin typeface="+mn-lt"/>
                <a:ea typeface="+mn-ea"/>
                <a:cs typeface="+mn-cs"/>
              </a:rPr>
              <a:t> 1 was used as the reference group in all analyses</a:t>
            </a:r>
            <a:endParaRPr lang="en-US" dirty="0"/>
          </a:p>
          <a:p>
            <a:pPr marL="171450" indent="-171450">
              <a:buFontTx/>
              <a:buChar char="-"/>
            </a:pPr>
            <a:r>
              <a:rPr lang="en-US" baseline="0" dirty="0"/>
              <a:t>Logistic regression was used to estimate the relationship between outdoor LAN and risk of breast cancer</a:t>
            </a:r>
          </a:p>
          <a:p>
            <a:pPr marL="171450" indent="-171450">
              <a:buFontTx/>
              <a:buChar char="-"/>
            </a:pPr>
            <a:r>
              <a:rPr lang="en-US" baseline="0" dirty="0" err="1"/>
              <a:t>Polytomous</a:t>
            </a:r>
            <a:r>
              <a:rPr lang="en-US" baseline="0" dirty="0"/>
              <a:t> logistic regression was also used to estimate the relationship by using breast cancer subtypes (ER or PR positive vs. ER and PR negative, vs controls).</a:t>
            </a:r>
          </a:p>
          <a:p>
            <a:pPr marL="171450" indent="-171450">
              <a:buFontTx/>
              <a:buChar char="-"/>
            </a:pPr>
            <a:r>
              <a:rPr lang="en-US" baseline="0" dirty="0"/>
              <a:t>All models were adjusted for confounders that were chosen a priori</a:t>
            </a:r>
          </a:p>
          <a:p>
            <a:pPr marL="171450" indent="-171450">
              <a:buFontTx/>
              <a:buChar char="-"/>
            </a:pPr>
            <a:endParaRPr lang="en-US" dirty="0"/>
          </a:p>
          <a:p>
            <a:r>
              <a:rPr lang="en-US" b="1" dirty="0"/>
              <a:t>Notes:</a:t>
            </a:r>
          </a:p>
          <a:p>
            <a:r>
              <a:rPr lang="en-US" dirty="0"/>
              <a:t>- </a:t>
            </a:r>
            <a:r>
              <a:rPr lang="en-GB" sz="1200" b="0" i="0" kern="1200" dirty="0">
                <a:solidFill>
                  <a:schemeClr val="tx1"/>
                </a:solidFill>
                <a:effectLst/>
                <a:latin typeface="+mn-lt"/>
                <a:ea typeface="+mn-ea"/>
                <a:cs typeface="+mn-cs"/>
              </a:rPr>
              <a:t>We originally wanted to use quintiles, since that is what the Nurses' Health Study used. However, we have a much smaller sample size than them, so we thought quartiles would be the best to use. However, due to the small sample size in some of the interactions we wanted to investigate (especially the ER/PR- negative group), I changed it</a:t>
            </a:r>
            <a:r>
              <a:rPr lang="en-GB" sz="1200" b="0" i="0" kern="1200" baseline="0" dirty="0">
                <a:solidFill>
                  <a:schemeClr val="tx1"/>
                </a:solidFill>
                <a:effectLst/>
                <a:latin typeface="+mn-lt"/>
                <a:ea typeface="+mn-ea"/>
                <a:cs typeface="+mn-cs"/>
              </a:rPr>
              <a:t> </a:t>
            </a:r>
            <a:r>
              <a:rPr lang="en-GB" sz="1200" b="0" i="0" kern="1200" dirty="0">
                <a:solidFill>
                  <a:schemeClr val="tx1"/>
                </a:solidFill>
                <a:effectLst/>
                <a:latin typeface="+mn-lt"/>
                <a:ea typeface="+mn-ea"/>
                <a:cs typeface="+mn-cs"/>
              </a:rPr>
              <a:t>to the 3 groups. Having more cases in each group using </a:t>
            </a:r>
            <a:r>
              <a:rPr lang="en-GB" sz="1200" b="0" i="0" kern="1200" dirty="0" err="1">
                <a:solidFill>
                  <a:schemeClr val="tx1"/>
                </a:solidFill>
                <a:effectLst/>
                <a:latin typeface="+mn-lt"/>
                <a:ea typeface="+mn-ea"/>
                <a:cs typeface="+mn-cs"/>
              </a:rPr>
              <a:t>tertiles</a:t>
            </a:r>
            <a:r>
              <a:rPr lang="en-GB" sz="1200" b="0" i="0" kern="1200" dirty="0">
                <a:solidFill>
                  <a:schemeClr val="tx1"/>
                </a:solidFill>
                <a:effectLst/>
                <a:latin typeface="+mn-lt"/>
                <a:ea typeface="+mn-ea"/>
                <a:cs typeface="+mn-cs"/>
              </a:rPr>
              <a:t> would mean we're more likely to detect a statistically significant effect, and would hopefully give a more stable OR estimate and 95% CI.</a:t>
            </a: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21</a:t>
            </a:fld>
            <a:endParaRPr lang="en-US"/>
          </a:p>
        </p:txBody>
      </p:sp>
    </p:spTree>
    <p:extLst>
      <p:ext uri="{BB962C8B-B14F-4D97-AF65-F5344CB8AC3E}">
        <p14:creationId xmlns:p14="http://schemas.microsoft.com/office/powerpoint/2010/main" val="704529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There is some (weak) evidence that pre-menopausal women who are exposed to higher levels of LAN may be associated with a higher risk</a:t>
            </a:r>
            <a:r>
              <a:rPr lang="en-US" baseline="0" dirty="0"/>
              <a:t> of estrogen receptor or progesterone receptor positive breast cancer.</a:t>
            </a:r>
          </a:p>
          <a:p>
            <a:pPr marL="171450" indent="-171450">
              <a:buFontTx/>
              <a:buChar char="-"/>
            </a:pPr>
            <a:r>
              <a:rPr lang="en-US" baseline="0" dirty="0"/>
              <a:t>This finding would be similar to the Nurses’ Health Study, and is supported by hypotheses in the literature</a:t>
            </a:r>
          </a:p>
          <a:p>
            <a:pPr marL="171450" indent="-171450">
              <a:buFontTx/>
              <a:buChar char="-"/>
            </a:pPr>
            <a:r>
              <a:rPr lang="en-US" baseline="0" dirty="0"/>
              <a:t>However, we have to be careful in our interpretation – confidence intervals are wide</a:t>
            </a:r>
          </a:p>
          <a:p>
            <a:pPr marL="171450" indent="-171450">
              <a:buFontTx/>
              <a:buChar char="-"/>
            </a:pPr>
            <a:r>
              <a:rPr lang="en-US" dirty="0"/>
              <a:t>Chris</a:t>
            </a:r>
            <a:r>
              <a:rPr lang="en-US" baseline="0" dirty="0"/>
              <a:t> suggested that the lower effect estimate seen in </a:t>
            </a:r>
            <a:r>
              <a:rPr lang="en-US" baseline="0" dirty="0" err="1"/>
              <a:t>tertile</a:t>
            </a:r>
            <a:r>
              <a:rPr lang="en-US" baseline="0" dirty="0"/>
              <a:t> 3 could be because people in higher LAN areas are more likely to use curtains, etc., to counteract the greater amount of light – however, this is obviously just speculation, and could be used to help ‘tell a story’ of the results, rather than make a conclusion</a:t>
            </a:r>
          </a:p>
          <a:p>
            <a:pPr marL="171450" indent="-171450">
              <a:buFontTx/>
              <a:buChar char="-"/>
            </a:pPr>
            <a:endParaRPr lang="en-US" baseline="0" dirty="0"/>
          </a:p>
          <a:p>
            <a:pPr marL="0" indent="0">
              <a:buFontTx/>
              <a:buNone/>
            </a:pPr>
            <a:r>
              <a:rPr lang="en-US" b="1" baseline="0" dirty="0"/>
              <a:t>Notes:</a:t>
            </a:r>
          </a:p>
          <a:p>
            <a:pPr marL="171450" indent="-171450">
              <a:buFontTx/>
              <a:buChar char="-"/>
            </a:pPr>
            <a:r>
              <a:rPr lang="en-US" baseline="0" dirty="0"/>
              <a:t>I tried to add the sample size in for each group, but it makes the table very messy and hard to read on a slide</a:t>
            </a:r>
          </a:p>
        </p:txBody>
      </p:sp>
      <p:sp>
        <p:nvSpPr>
          <p:cNvPr id="4" name="Slide Number Placeholder 3"/>
          <p:cNvSpPr>
            <a:spLocks noGrp="1"/>
          </p:cNvSpPr>
          <p:nvPr>
            <p:ph type="sldNum" sz="quarter" idx="10"/>
          </p:nvPr>
        </p:nvSpPr>
        <p:spPr/>
        <p:txBody>
          <a:bodyPr/>
          <a:lstStyle/>
          <a:p>
            <a:fld id="{96FCDC90-E067-2049-8BDA-9D6D9DA65CFB}" type="slidenum">
              <a:rPr lang="en-US" smtClean="0"/>
              <a:t>22</a:t>
            </a:fld>
            <a:endParaRPr lang="en-US"/>
          </a:p>
        </p:txBody>
      </p:sp>
    </p:spTree>
    <p:extLst>
      <p:ext uri="{BB962C8B-B14F-4D97-AF65-F5344CB8AC3E}">
        <p14:creationId xmlns:p14="http://schemas.microsoft.com/office/powerpoint/2010/main" val="58535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2</a:t>
            </a:fld>
            <a:endParaRPr lang="en-US"/>
          </a:p>
        </p:txBody>
      </p:sp>
    </p:spTree>
    <p:extLst>
      <p:ext uri="{BB962C8B-B14F-4D97-AF65-F5344CB8AC3E}">
        <p14:creationId xmlns:p14="http://schemas.microsoft.com/office/powerpoint/2010/main" val="6421303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Similar findings are not seen in LAN measures related to luminance and melatonin suppression indexes.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23</a:t>
            </a:fld>
            <a:endParaRPr lang="en-US"/>
          </a:p>
        </p:txBody>
      </p:sp>
    </p:spTree>
    <p:extLst>
      <p:ext uri="{BB962C8B-B14F-4D97-AF65-F5344CB8AC3E}">
        <p14:creationId xmlns:p14="http://schemas.microsoft.com/office/powerpoint/2010/main" val="12316204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Similar findings are not seen in LAN measures related to luminance and melatonin suppression indexes.</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24</a:t>
            </a:fld>
            <a:endParaRPr lang="en-US"/>
          </a:p>
        </p:txBody>
      </p:sp>
    </p:spTree>
    <p:extLst>
      <p:ext uri="{BB962C8B-B14F-4D97-AF65-F5344CB8AC3E}">
        <p14:creationId xmlns:p14="http://schemas.microsoft.com/office/powerpoint/2010/main" val="12316204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a:p>
        </p:txBody>
      </p:sp>
      <p:sp>
        <p:nvSpPr>
          <p:cNvPr id="4" name="Slide Number Placeholder 3"/>
          <p:cNvSpPr>
            <a:spLocks noGrp="1"/>
          </p:cNvSpPr>
          <p:nvPr>
            <p:ph type="sldNum" sz="quarter" idx="10"/>
          </p:nvPr>
        </p:nvSpPr>
        <p:spPr/>
        <p:txBody>
          <a:bodyPr/>
          <a:lstStyle/>
          <a:p>
            <a:fld id="{96FCDC90-E067-2049-8BDA-9D6D9DA65CFB}" type="slidenum">
              <a:rPr lang="en-US" smtClean="0"/>
              <a:t>25</a:t>
            </a:fld>
            <a:endParaRPr lang="en-US"/>
          </a:p>
        </p:txBody>
      </p:sp>
    </p:spTree>
    <p:extLst>
      <p:ext uri="{BB962C8B-B14F-4D97-AF65-F5344CB8AC3E}">
        <p14:creationId xmlns:p14="http://schemas.microsoft.com/office/powerpoint/2010/main" val="5853562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26</a:t>
            </a:fld>
            <a:endParaRPr lang="en-US"/>
          </a:p>
        </p:txBody>
      </p:sp>
    </p:spTree>
    <p:extLst>
      <p:ext uri="{BB962C8B-B14F-4D97-AF65-F5344CB8AC3E}">
        <p14:creationId xmlns:p14="http://schemas.microsoft.com/office/powerpoint/2010/main" val="1231620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baseline="0" dirty="0"/>
          </a:p>
          <a:p>
            <a:pPr marL="0" indent="0">
              <a:buFontTx/>
              <a:buNone/>
            </a:pPr>
            <a:r>
              <a:rPr lang="en-US" b="1" baseline="0" dirty="0"/>
              <a:t>Notes:</a:t>
            </a:r>
          </a:p>
          <a:p>
            <a:pPr marL="171450" indent="-171450">
              <a:buFontTx/>
              <a:buChar char="-"/>
            </a:pPr>
            <a:r>
              <a:rPr lang="en-US" baseline="0" dirty="0"/>
              <a:t>I tried to add the sample size in for each group, but it makes the table very messy and hard to read on a slide</a:t>
            </a:r>
          </a:p>
        </p:txBody>
      </p:sp>
      <p:sp>
        <p:nvSpPr>
          <p:cNvPr id="4" name="Slide Number Placeholder 3"/>
          <p:cNvSpPr>
            <a:spLocks noGrp="1"/>
          </p:cNvSpPr>
          <p:nvPr>
            <p:ph type="sldNum" sz="quarter" idx="10"/>
          </p:nvPr>
        </p:nvSpPr>
        <p:spPr/>
        <p:txBody>
          <a:bodyPr/>
          <a:lstStyle/>
          <a:p>
            <a:fld id="{96FCDC90-E067-2049-8BDA-9D6D9DA65CFB}" type="slidenum">
              <a:rPr lang="en-US" smtClean="0"/>
              <a:t>27</a:t>
            </a:fld>
            <a:endParaRPr lang="en-US"/>
          </a:p>
        </p:txBody>
      </p:sp>
    </p:spTree>
    <p:extLst>
      <p:ext uri="{BB962C8B-B14F-4D97-AF65-F5344CB8AC3E}">
        <p14:creationId xmlns:p14="http://schemas.microsoft.com/office/powerpoint/2010/main" val="5853562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28</a:t>
            </a:fld>
            <a:endParaRPr lang="en-US"/>
          </a:p>
        </p:txBody>
      </p:sp>
    </p:spTree>
    <p:extLst>
      <p:ext uri="{BB962C8B-B14F-4D97-AF65-F5344CB8AC3E}">
        <p14:creationId xmlns:p14="http://schemas.microsoft.com/office/powerpoint/2010/main" val="1231620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10</a:t>
            </a:r>
            <a:r>
              <a:rPr lang="en-US" baseline="0" dirty="0"/>
              <a:t> to </a:t>
            </a:r>
            <a:r>
              <a:rPr lang="en-US" dirty="0"/>
              <a:t>20</a:t>
            </a:r>
            <a:r>
              <a:rPr lang="en-US" baseline="0" dirty="0"/>
              <a:t> year time period was chosen for all analyses since this exposure period had the strongest effect estimates for the menopausal and ER/PR analysis. In a sensitivity analysis, I found that measurements taken 10-25 years and 10-30 years before study entry produced similar findings, but had weaker effect estimates.</a:t>
            </a:r>
          </a:p>
          <a:p>
            <a:pPr marL="171450" indent="-171450">
              <a:buFontTx/>
              <a:buChar char="-"/>
            </a:pPr>
            <a:r>
              <a:rPr lang="en-US" baseline="0" dirty="0"/>
              <a:t>Similar findings were also found when restricting the night work and shift work analyses to ER/PR+ cases only</a:t>
            </a:r>
          </a:p>
          <a:p>
            <a:pPr marL="171450" indent="-171450">
              <a:buFontTx/>
              <a:buChar char="-"/>
            </a:pPr>
            <a:endParaRPr lang="en-US" baseline="0" dirty="0"/>
          </a:p>
          <a:p>
            <a:pPr marL="0" indent="0">
              <a:buFontTx/>
              <a:buNone/>
            </a:pPr>
            <a:r>
              <a:rPr lang="en-US" b="1" baseline="0" dirty="0"/>
              <a:t>Notes:</a:t>
            </a:r>
          </a:p>
          <a:p>
            <a:pPr marL="171450" indent="-171450">
              <a:buFontTx/>
              <a:buChar char="-"/>
            </a:pPr>
            <a:r>
              <a:rPr lang="en-US" baseline="0" dirty="0"/>
              <a:t>In case someone asks - For people to be included in the analysis (10-20 years exposure window), they needed to have at least 1 useable address during the exposure window. This means that most of the participants do not have outdoor LAN exposure based on their full residential history during that time. For our future publication, we can only consider doing a sensitivity analysis excluding those with who do not residential information for the full time period.</a:t>
            </a:r>
          </a:p>
          <a:p>
            <a:pPr marL="171450" indent="-171450">
              <a:buFontTx/>
              <a:buChar char="-"/>
            </a:pPr>
            <a:r>
              <a:rPr lang="en-US" baseline="0" dirty="0"/>
              <a:t>Nurses’ Health Study II did not specify exposure window like we did, and did not account for lag-time (or at least it’s not mentioned in the paper).</a:t>
            </a:r>
          </a:p>
          <a:p>
            <a:pPr marL="171450" indent="-171450">
              <a:buFontTx/>
              <a:buChar char="-"/>
            </a:pPr>
            <a:r>
              <a:rPr lang="en-US" baseline="0" dirty="0"/>
              <a:t>Similar with the Spain study – they used the longest duration household, and did not account for lag-time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29</a:t>
            </a:fld>
            <a:endParaRPr lang="en-US"/>
          </a:p>
        </p:txBody>
      </p:sp>
    </p:spTree>
    <p:extLst>
      <p:ext uri="{BB962C8B-B14F-4D97-AF65-F5344CB8AC3E}">
        <p14:creationId xmlns:p14="http://schemas.microsoft.com/office/powerpoint/2010/main" val="704529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mn-lt"/>
                <a:ea typeface="+mn-ea"/>
                <a:cs typeface="+mn-cs"/>
              </a:rPr>
              <a:t>Similar finding</a:t>
            </a:r>
            <a:r>
              <a:rPr lang="en-CA" sz="1200" b="1" kern="1200" baseline="0" dirty="0">
                <a:solidFill>
                  <a:schemeClr val="tx1"/>
                </a:solidFill>
                <a:effectLst/>
                <a:latin typeface="+mn-lt"/>
                <a:ea typeface="+mn-ea"/>
                <a:cs typeface="+mn-cs"/>
              </a:rPr>
              <a:t> to Nurses Health and Spain – but at higher latitude</a:t>
            </a:r>
            <a:endParaRPr lang="en-CA" sz="1200" b="1" kern="1200" dirty="0">
              <a:solidFill>
                <a:schemeClr val="tx1"/>
              </a:solidFill>
              <a:effectLst/>
              <a:latin typeface="+mn-lt"/>
              <a:ea typeface="+mn-ea"/>
              <a:cs typeface="+mn-cs"/>
            </a:endParaRPr>
          </a:p>
          <a:p>
            <a:endParaRPr lang="en-CA" sz="1200" b="1" kern="1200" dirty="0">
              <a:solidFill>
                <a:schemeClr val="tx1"/>
              </a:solidFill>
              <a:effectLst/>
              <a:latin typeface="+mn-lt"/>
              <a:ea typeface="+mn-ea"/>
              <a:cs typeface="+mn-cs"/>
            </a:endParaRPr>
          </a:p>
          <a:p>
            <a:r>
              <a:rPr lang="en-CA" sz="1200" b="1" kern="1200" dirty="0">
                <a:solidFill>
                  <a:schemeClr val="tx1"/>
                </a:solidFill>
                <a:effectLst/>
                <a:latin typeface="+mn-lt"/>
                <a:ea typeface="+mn-ea"/>
                <a:cs typeface="+mn-cs"/>
              </a:rPr>
              <a:t>Past</a:t>
            </a:r>
            <a:r>
              <a:rPr lang="en-CA" sz="1200" b="1" kern="1200" baseline="0" dirty="0">
                <a:solidFill>
                  <a:schemeClr val="tx1"/>
                </a:solidFill>
                <a:effectLst/>
                <a:latin typeface="+mn-lt"/>
                <a:ea typeface="+mn-ea"/>
                <a:cs typeface="+mn-cs"/>
              </a:rPr>
              <a:t> comment from Mike, that warrants some consideration:</a:t>
            </a:r>
            <a:endParaRPr lang="en-CA" sz="1200" b="1"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By using a more precise measure of LAN, we are actually using a measure that would be a poorer proxy for the community effect (e.g. street lighting on the roads they drive on) and a better proxy for outdoor light intrusion. We need to comment on this on and on our contribution to understanding exactly what aspect of light exposure might be important. For example, James et al. found LAN to impact only shift workers and they used the lower-resolution DMSP, so their findings could indicate that breast cancer risk is raised by strong lighting on the roads that shift-workers drive on when coming home from work. By using measures with higher spatial resolution and by not focusing on shift-workers, we are not looking for such an effect. Therefore, if we have findings that are not consistent with James et al, we need to consider how our focus on a different aspect of light at night can tell a different part of the story (e.g., the effect really isn’t about light intrusion into bedrooms, but is a proxy for nighttime community activity). </a:t>
            </a: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30</a:t>
            </a:fld>
            <a:endParaRPr lang="en-US"/>
          </a:p>
        </p:txBody>
      </p:sp>
    </p:spTree>
    <p:extLst>
      <p:ext uri="{BB962C8B-B14F-4D97-AF65-F5344CB8AC3E}">
        <p14:creationId xmlns:p14="http://schemas.microsoft.com/office/powerpoint/2010/main" val="7045292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mn-lt"/>
                <a:ea typeface="+mn-ea"/>
                <a:cs typeface="+mn-cs"/>
              </a:rPr>
              <a:t>Past</a:t>
            </a:r>
            <a:r>
              <a:rPr lang="en-CA" sz="1200" b="1" kern="1200" baseline="0" dirty="0">
                <a:solidFill>
                  <a:schemeClr val="tx1"/>
                </a:solidFill>
                <a:effectLst/>
                <a:latin typeface="+mn-lt"/>
                <a:ea typeface="+mn-ea"/>
                <a:cs typeface="+mn-cs"/>
              </a:rPr>
              <a:t> comment from Mike, that warrants some consideration:</a:t>
            </a:r>
            <a:endParaRPr lang="en-CA" sz="1200" b="1"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By using a more precise measure of LAN, we are actually using a measure that would be a poorer proxy for the community effect (e.g. street lighting on the roads they drive on) and a better proxy for outdoor light intrusion. We need to comment on this on and on our contribution to understanding exactly what aspect of light exposure might be important. For example, James et al. found LAN to impact only shift workers and they used the lower-resolution DMSP, so their findings could indicate that breast cancer risk is raised by strong lighting on the roads that shift-workers drive on when coming home from work. By using measures with higher spatial resolution and by not focusing on shift-workers, we are not looking for such an effect. Therefore, if we have findings that are not consistent with James et al, we need to consider how our focus on a different aspect of light at night can tell a different part of the story (e.g., the effect really isn’t about light intrusion into bedrooms, but is a proxy for nighttime community activity). </a:t>
            </a: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31</a:t>
            </a:fld>
            <a:endParaRPr lang="en-US"/>
          </a:p>
        </p:txBody>
      </p:sp>
    </p:spTree>
    <p:extLst>
      <p:ext uri="{BB962C8B-B14F-4D97-AF65-F5344CB8AC3E}">
        <p14:creationId xmlns:p14="http://schemas.microsoft.com/office/powerpoint/2010/main" val="7045292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mn-lt"/>
                <a:ea typeface="+mn-ea"/>
                <a:cs typeface="+mn-cs"/>
              </a:rPr>
              <a:t>Past</a:t>
            </a:r>
            <a:r>
              <a:rPr lang="en-CA" sz="1200" b="1" kern="1200" baseline="0" dirty="0">
                <a:solidFill>
                  <a:schemeClr val="tx1"/>
                </a:solidFill>
                <a:effectLst/>
                <a:latin typeface="+mn-lt"/>
                <a:ea typeface="+mn-ea"/>
                <a:cs typeface="+mn-cs"/>
              </a:rPr>
              <a:t> comment from Mike, that warrants some consideration:</a:t>
            </a:r>
            <a:endParaRPr lang="en-CA" sz="1200" b="1"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By using a more precise measure of LAN, we are actually using a measure that would be a poorer proxy for the community effect (e.g. street lighting on the roads they drive on) and a better proxy for outdoor light intrusion. We need to comment on this on and on our contribution to understanding exactly what aspect of light exposure might be important. For example, James et al. found LAN to impact only shift workers and they used the lower-resolution DMSP, so their findings could indicate that breast cancer risk is raised by strong lighting on the roads that shift-workers drive on when coming home from work. By using measures with higher spatial resolution and by not focusing on shift-workers, we are not looking for such an effect. Therefore, if we have findings that are not consistent with James et al, we need to consider how our focus on a different aspect of light at night can tell a different part of the story (e.g., the effect really isn’t about light intrusion into bedrooms, but is a proxy for nighttime community activity). </a:t>
            </a: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32</a:t>
            </a:fld>
            <a:endParaRPr lang="en-US"/>
          </a:p>
        </p:txBody>
      </p:sp>
    </p:spTree>
    <p:extLst>
      <p:ext uri="{BB962C8B-B14F-4D97-AF65-F5344CB8AC3E}">
        <p14:creationId xmlns:p14="http://schemas.microsoft.com/office/powerpoint/2010/main" val="704529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According</a:t>
            </a:r>
            <a:r>
              <a:rPr lang="en-US" baseline="0" dirty="0"/>
              <a:t> to IARC, breast cancer is the most commonly diagnosed cancer in women worldwide (24.4%). This means that about 1 in 4 new cases of cancer diagnosed in women worldwide is breast cancer.</a:t>
            </a:r>
          </a:p>
          <a:p>
            <a:pPr marL="171450" indent="-171450">
              <a:buFontTx/>
              <a:buChar char="-"/>
            </a:pPr>
            <a:r>
              <a:rPr lang="en-US" baseline="0" dirty="0"/>
              <a:t>It is estimated that about 50% of breast cancer causes are still known</a:t>
            </a:r>
          </a:p>
          <a:p>
            <a:pPr marL="171450" indent="-171450">
              <a:buFontTx/>
              <a:buChar char="-"/>
            </a:pPr>
            <a:r>
              <a:rPr lang="en-US" baseline="0" dirty="0"/>
              <a:t>Approximately 5-10% are due to known genetic mutations, while 30-40% are due to established risk factors, such as physical inactivity, obesity, and high breast density.</a:t>
            </a:r>
          </a:p>
          <a:p>
            <a:pPr marL="171450" indent="-171450">
              <a:buFontTx/>
              <a:buChar char="-"/>
            </a:pPr>
            <a:r>
              <a:rPr lang="en-US" baseline="0" dirty="0"/>
              <a:t>Light at night?</a:t>
            </a:r>
          </a:p>
          <a:p>
            <a:r>
              <a:rPr lang="en-US" dirty="0"/>
              <a:t>50% of breast cancer causes are still unknown</a:t>
            </a:r>
          </a:p>
          <a:p>
            <a:pPr lvl="1"/>
            <a:r>
              <a:rPr lang="en-US" dirty="0"/>
              <a:t>5-10% - known genetic mutations</a:t>
            </a:r>
          </a:p>
          <a:p>
            <a:pPr lvl="1"/>
            <a:r>
              <a:rPr lang="en-US" dirty="0"/>
              <a:t>30-40% - established risk factors</a:t>
            </a:r>
          </a:p>
          <a:p>
            <a:pPr lvl="1"/>
            <a:r>
              <a:rPr lang="en-US" b="1" dirty="0">
                <a:solidFill>
                  <a:schemeClr val="accent1">
                    <a:lumMod val="75000"/>
                  </a:schemeClr>
                </a:solidFill>
              </a:rPr>
              <a:t>Light-at-night?</a:t>
            </a:r>
          </a:p>
          <a:p>
            <a:pPr marL="171450" indent="-171450">
              <a:buFontTx/>
              <a:buChar char="-"/>
            </a:pPr>
            <a:endParaRPr lang="en-US" baseline="0" dirty="0"/>
          </a:p>
        </p:txBody>
      </p:sp>
      <p:sp>
        <p:nvSpPr>
          <p:cNvPr id="4" name="Slide Number Placeholder 3"/>
          <p:cNvSpPr>
            <a:spLocks noGrp="1"/>
          </p:cNvSpPr>
          <p:nvPr>
            <p:ph type="sldNum" sz="quarter" idx="10"/>
          </p:nvPr>
        </p:nvSpPr>
        <p:spPr/>
        <p:txBody>
          <a:bodyPr/>
          <a:lstStyle/>
          <a:p>
            <a:fld id="{96FCDC90-E067-2049-8BDA-9D6D9DA65CFB}" type="slidenum">
              <a:rPr lang="en-US" smtClean="0"/>
              <a:t>4</a:t>
            </a:fld>
            <a:endParaRPr lang="en-US"/>
          </a:p>
        </p:txBody>
      </p:sp>
    </p:spTree>
    <p:extLst>
      <p:ext uri="{BB962C8B-B14F-4D97-AF65-F5344CB8AC3E}">
        <p14:creationId xmlns:p14="http://schemas.microsoft.com/office/powerpoint/2010/main" val="13207987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kern="1200" dirty="0">
                <a:solidFill>
                  <a:schemeClr val="tx1"/>
                </a:solidFill>
                <a:effectLst/>
                <a:latin typeface="+mn-lt"/>
                <a:ea typeface="+mn-ea"/>
                <a:cs typeface="+mn-cs"/>
              </a:rPr>
              <a:t>Past</a:t>
            </a:r>
            <a:r>
              <a:rPr lang="en-CA" sz="1200" b="1" kern="1200" baseline="0" dirty="0">
                <a:solidFill>
                  <a:schemeClr val="tx1"/>
                </a:solidFill>
                <a:effectLst/>
                <a:latin typeface="+mn-lt"/>
                <a:ea typeface="+mn-ea"/>
                <a:cs typeface="+mn-cs"/>
              </a:rPr>
              <a:t> comment from Mike, that warrants some consideration:</a:t>
            </a:r>
            <a:endParaRPr lang="en-CA" sz="1200" b="1"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By using a more precise measure of LAN, we are actually using a measure that would be a poorer proxy for the community effect (e.g. street lighting on the roads they drive on) and a better proxy for outdoor light intrusion. We need to comment on this on and on our contribution to understanding exactly what aspect of light exposure might be important. For example, James et al. found LAN to impact only shift workers and they used the lower-resolution DMSP, so their findings could indicate that breast cancer risk is raised by strong lighting on the roads that shift-workers drive on when coming home from work. By using measures with higher spatial resolution and by not focusing on shift-workers, we are not looking for such an effect. Therefore, if we have findings that are not consistent with James et al, we need to consider how our focus on a different aspect of light at night can tell a different part of the story (e.g., the effect really isn’t about light intrusion into bedrooms, but is a proxy for nighttime community activity). </a:t>
            </a: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33</a:t>
            </a:fld>
            <a:endParaRPr lang="en-US"/>
          </a:p>
        </p:txBody>
      </p:sp>
    </p:spTree>
    <p:extLst>
      <p:ext uri="{BB962C8B-B14F-4D97-AF65-F5344CB8AC3E}">
        <p14:creationId xmlns:p14="http://schemas.microsoft.com/office/powerpoint/2010/main" val="704529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CA" altLang="en-US" dirty="0">
              <a:ea typeface="MS PGothic" charset="-128"/>
            </a:endParaRP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fld id="{76944342-8F78-E44C-8B60-2191B2596B3F}" type="slidenum">
              <a:rPr lang="en-US" altLang="en-US" sz="1200">
                <a:latin typeface="Calibri" charset="0"/>
              </a:rPr>
              <a:pPr/>
              <a:t>34</a:t>
            </a:fld>
            <a:endParaRPr lang="en-US" altLang="en-US" sz="1200">
              <a:latin typeface="Calibri" charset="0"/>
            </a:endParaRPr>
          </a:p>
        </p:txBody>
      </p:sp>
    </p:spTree>
    <p:extLst>
      <p:ext uri="{BB962C8B-B14F-4D97-AF65-F5344CB8AC3E}">
        <p14:creationId xmlns:p14="http://schemas.microsoft.com/office/powerpoint/2010/main" val="396993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35</a:t>
            </a:fld>
            <a:endParaRPr lang="en-US"/>
          </a:p>
        </p:txBody>
      </p:sp>
    </p:spTree>
    <p:extLst>
      <p:ext uri="{BB962C8B-B14F-4D97-AF65-F5344CB8AC3E}">
        <p14:creationId xmlns:p14="http://schemas.microsoft.com/office/powerpoint/2010/main" val="36971458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1" u="sng" dirty="0"/>
              <a:t>Panel 1:</a:t>
            </a:r>
            <a:r>
              <a:rPr lang="en-CA" dirty="0"/>
              <a:t> Power decreases as resolution decreases. </a:t>
            </a:r>
          </a:p>
          <a:p>
            <a:br>
              <a:rPr lang="en-CA" dirty="0"/>
            </a:br>
            <a:endParaRPr lang="en-CA" dirty="0"/>
          </a:p>
          <a:p>
            <a:r>
              <a:rPr lang="en-CA" dirty="0"/>
              <a:t>That is, the probability of us finding a significant relationship between “brightness” and cancer risk goes down substantially as resolution decreases. </a:t>
            </a:r>
          </a:p>
          <a:p>
            <a:br>
              <a:rPr lang="en-CA" dirty="0"/>
            </a:br>
            <a:endParaRPr lang="en-CA" dirty="0"/>
          </a:p>
          <a:p>
            <a:r>
              <a:rPr lang="en-CA" dirty="0"/>
              <a:t>For example, if the true relationship between brightness and and cancer risk is an OR of 1.2 per standard deviation (i.e., if every standard deviation increase in “true” brightness results in a 20% increase in the odds of cancer), then, based on samples of size N=1000, we have the following probabilities of rejecting the null hypothesis and concluding that brightness and cancer risk are related:</a:t>
            </a:r>
          </a:p>
          <a:p>
            <a:r>
              <a:rPr lang="en-CA" dirty="0"/>
              <a:t>- 82% if we are using true (full resolution) brightness</a:t>
            </a:r>
          </a:p>
          <a:p>
            <a:r>
              <a:rPr lang="en-CA" dirty="0"/>
              <a:t>- 76% if we are using brightness measured with resolution of 50m</a:t>
            </a:r>
          </a:p>
          <a:p>
            <a:r>
              <a:rPr lang="en-CA" dirty="0"/>
              <a:t>- 70% if we are using brightness measured with resolution of 100m</a:t>
            </a:r>
          </a:p>
          <a:p>
            <a:r>
              <a:rPr lang="en-CA" dirty="0"/>
              <a:t>- 50% if we are using brightness measured with resolution of 200m</a:t>
            </a:r>
          </a:p>
          <a:p>
            <a:r>
              <a:rPr lang="en-CA" dirty="0"/>
              <a:t>- 35% if we are using brightness measured with resolution of 500m</a:t>
            </a:r>
          </a:p>
          <a:p>
            <a:r>
              <a:rPr lang="en-CA" dirty="0"/>
              <a:t>- 23% if we are using brightness measured with resolution of 1000m</a:t>
            </a:r>
          </a:p>
          <a:p>
            <a:r>
              <a:rPr lang="en-CA" dirty="0"/>
              <a:t>- 14% if we are using brightness measured with resolution of 2000m</a:t>
            </a:r>
          </a:p>
          <a:p>
            <a:br>
              <a:rPr lang="en-CA" dirty="0"/>
            </a:br>
            <a:endParaRPr lang="en-CA" dirty="0"/>
          </a:p>
          <a:p>
            <a:r>
              <a:rPr lang="en-CA" dirty="0"/>
              <a:t>As another example, if the true OR is 1.3, the probabilities of reaching statistical significance in a sample of size N=1000 are as follows: </a:t>
            </a:r>
          </a:p>
          <a:p>
            <a:r>
              <a:rPr lang="en-CA" sz="1200" b="0" i="0" u="none" strike="noStrike" kern="1200" dirty="0">
                <a:solidFill>
                  <a:schemeClr val="tx1"/>
                </a:solidFill>
                <a:effectLst/>
                <a:latin typeface="+mn-lt"/>
                <a:ea typeface="+mn-ea"/>
                <a:cs typeface="+mn-cs"/>
              </a:rPr>
              <a:t>- 98% if we are using true (full resolution) brightness</a:t>
            </a:r>
          </a:p>
          <a:p>
            <a:r>
              <a:rPr lang="en-CA" sz="1200" b="0" i="0" u="none" strike="noStrike" kern="1200" dirty="0">
                <a:solidFill>
                  <a:schemeClr val="tx1"/>
                </a:solidFill>
                <a:effectLst/>
                <a:latin typeface="+mn-lt"/>
                <a:ea typeface="+mn-ea"/>
                <a:cs typeface="+mn-cs"/>
              </a:rPr>
              <a:t>- 97% if we are using brightness measured with resolution of 50m</a:t>
            </a:r>
          </a:p>
          <a:p>
            <a:r>
              <a:rPr lang="en-CA" sz="1200" b="0" i="0" u="none" strike="noStrike" kern="1200" dirty="0">
                <a:solidFill>
                  <a:schemeClr val="tx1"/>
                </a:solidFill>
                <a:effectLst/>
                <a:latin typeface="+mn-lt"/>
                <a:ea typeface="+mn-ea"/>
                <a:cs typeface="+mn-cs"/>
              </a:rPr>
              <a:t>- 94% if we are using brightness measured with resolution of 100m</a:t>
            </a:r>
          </a:p>
          <a:p>
            <a:r>
              <a:rPr lang="en-CA" sz="1200" b="0" i="0" u="none" strike="noStrike" kern="1200" dirty="0">
                <a:solidFill>
                  <a:schemeClr val="tx1"/>
                </a:solidFill>
                <a:effectLst/>
                <a:latin typeface="+mn-lt"/>
                <a:ea typeface="+mn-ea"/>
                <a:cs typeface="+mn-cs"/>
              </a:rPr>
              <a:t>- 80% if we are using brightness measured with resolution of 200m</a:t>
            </a:r>
          </a:p>
          <a:p>
            <a:r>
              <a:rPr lang="en-CA" sz="1200" b="0" i="0" u="none" strike="noStrike" kern="1200" dirty="0">
                <a:solidFill>
                  <a:schemeClr val="tx1"/>
                </a:solidFill>
                <a:effectLst/>
                <a:latin typeface="+mn-lt"/>
                <a:ea typeface="+mn-ea"/>
                <a:cs typeface="+mn-cs"/>
              </a:rPr>
              <a:t>- 61% if we are using brightness measured with resolution of 500m</a:t>
            </a:r>
          </a:p>
          <a:p>
            <a:r>
              <a:rPr lang="en-CA" sz="1200" b="0" i="0" u="none" strike="noStrike" kern="1200" dirty="0">
                <a:solidFill>
                  <a:schemeClr val="tx1"/>
                </a:solidFill>
                <a:effectLst/>
                <a:latin typeface="+mn-lt"/>
                <a:ea typeface="+mn-ea"/>
                <a:cs typeface="+mn-cs"/>
              </a:rPr>
              <a:t>- 40% if we are using brightness measured with resolution of 1000m</a:t>
            </a:r>
          </a:p>
          <a:p>
            <a:r>
              <a:rPr lang="en-CA" sz="1200" b="0" i="0" u="none" strike="noStrike" kern="1200" dirty="0">
                <a:solidFill>
                  <a:schemeClr val="tx1"/>
                </a:solidFill>
                <a:effectLst/>
                <a:latin typeface="+mn-lt"/>
                <a:ea typeface="+mn-ea"/>
                <a:cs typeface="+mn-cs"/>
              </a:rPr>
              <a:t>- 23% if we are using brightness measured with resolution of 2000m</a:t>
            </a:r>
          </a:p>
          <a:p>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So, if we use lower-resolution imagery to identify a relationship between LAN and cancer, then we are much more likely to falsely conclude that there is no relationship (the sample size would need to be correspondingly increased to make up for this loss of resolution). </a:t>
            </a:r>
          </a:p>
          <a:p>
            <a:br>
              <a:rPr lang="en-CA" dirty="0"/>
            </a:br>
            <a:endParaRPr lang="en-CA" dirty="0"/>
          </a:p>
          <a:p>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36</a:t>
            </a:fld>
            <a:endParaRPr lang="en-US"/>
          </a:p>
        </p:txBody>
      </p:sp>
    </p:spTree>
    <p:extLst>
      <p:ext uri="{BB962C8B-B14F-4D97-AF65-F5344CB8AC3E}">
        <p14:creationId xmlns:p14="http://schemas.microsoft.com/office/powerpoint/2010/main" val="118163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sng" strike="noStrike" kern="1200" dirty="0">
                <a:solidFill>
                  <a:schemeClr val="tx1"/>
                </a:solidFill>
                <a:effectLst/>
                <a:latin typeface="+mn-lt"/>
                <a:ea typeface="+mn-ea"/>
                <a:cs typeface="+mn-cs"/>
              </a:rPr>
              <a:t>Panel 2:</a:t>
            </a:r>
            <a:r>
              <a:rPr lang="en-CA" sz="1200" b="0" i="0" u="none" strike="noStrike" kern="1200" dirty="0">
                <a:solidFill>
                  <a:schemeClr val="tx1"/>
                </a:solidFill>
                <a:effectLst/>
                <a:latin typeface="+mn-lt"/>
                <a:ea typeface="+mn-ea"/>
                <a:cs typeface="+mn-cs"/>
              </a:rPr>
              <a:t> There is bias in the estimators that rely on lower-resolution images.</a:t>
            </a:r>
          </a:p>
          <a:p>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You can see that the estimated ORs (dashed lines) differ from the true OR (solid line) whenever the lower-resolution data are used. For the most part, the bias increases as the true relationship gets stronger (OR going from 1 to 2.5 per SD) and the bias tends to increase as resolution decreases. Also, for the most part, the use of lower-resolution images tends to result in over estimation of the relationship (the dashed lines are mostly above the solid line). However, something different seems to be happening with the 200m resolution (the blue dashed line); using the 200m resolution tends to result in an underestimation of the relationship between brightness and cancer risk. I don’t know why this situation would be so different from the others. I am going to continue to look for possible errors in my code, though I haven’t seen anything yet.</a:t>
            </a:r>
          </a:p>
          <a:p>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37</a:t>
            </a:fld>
            <a:endParaRPr lang="en-US"/>
          </a:p>
        </p:txBody>
      </p:sp>
    </p:spTree>
    <p:extLst>
      <p:ext uri="{BB962C8B-B14F-4D97-AF65-F5344CB8AC3E}">
        <p14:creationId xmlns:p14="http://schemas.microsoft.com/office/powerpoint/2010/main" val="3024000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CA" sz="1200" b="1" i="0" u="sng" strike="noStrike" kern="1200" dirty="0">
                <a:solidFill>
                  <a:schemeClr val="tx1"/>
                </a:solidFill>
                <a:effectLst/>
                <a:latin typeface="+mn-lt"/>
                <a:ea typeface="+mn-ea"/>
                <a:cs typeface="+mn-cs"/>
              </a:rPr>
            </a:br>
            <a:r>
              <a:rPr lang="en-CA" sz="1200" b="1" i="0" u="sng" strike="noStrike" kern="1200" dirty="0">
                <a:solidFill>
                  <a:schemeClr val="tx1"/>
                </a:solidFill>
                <a:effectLst/>
                <a:latin typeface="+mn-lt"/>
                <a:ea typeface="+mn-ea"/>
                <a:cs typeface="+mn-cs"/>
              </a:rPr>
              <a:t>Panel 3:</a:t>
            </a:r>
            <a:r>
              <a:rPr lang="en-CA" sz="1200" b="0" i="0" u="none" strike="noStrike" kern="1200" dirty="0">
                <a:solidFill>
                  <a:schemeClr val="tx1"/>
                </a:solidFill>
                <a:effectLst/>
                <a:latin typeface="+mn-lt"/>
                <a:ea typeface="+mn-ea"/>
                <a:cs typeface="+mn-cs"/>
              </a:rPr>
              <a:t> The estimators that rely on lower-resolutions have much higher variances. </a:t>
            </a:r>
          </a:p>
          <a:p>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This is what explains the drop in power shown in panel 1. Another way of putting this would be that the corresponding 95% CIs are much much wider when using lower-resolution exposure. </a:t>
            </a:r>
          </a:p>
          <a:p>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br>
              <a:rPr lang="en-CA" dirty="0"/>
            </a:b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38</a:t>
            </a:fld>
            <a:endParaRPr lang="en-US"/>
          </a:p>
        </p:txBody>
      </p:sp>
    </p:spTree>
    <p:extLst>
      <p:ext uri="{BB962C8B-B14F-4D97-AF65-F5344CB8AC3E}">
        <p14:creationId xmlns:p14="http://schemas.microsoft.com/office/powerpoint/2010/main" val="22763404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u="sng" strike="noStrike" kern="1200" dirty="0">
                <a:solidFill>
                  <a:schemeClr val="tx1"/>
                </a:solidFill>
                <a:effectLst/>
                <a:latin typeface="+mn-lt"/>
                <a:ea typeface="+mn-ea"/>
                <a:cs typeface="+mn-cs"/>
              </a:rPr>
              <a:t>Panel 4:</a:t>
            </a:r>
            <a:r>
              <a:rPr lang="en-CA" sz="1200" b="0" i="0" u="none" strike="noStrike" kern="1200" dirty="0">
                <a:solidFill>
                  <a:schemeClr val="tx1"/>
                </a:solidFill>
                <a:effectLst/>
                <a:latin typeface="+mn-lt"/>
                <a:ea typeface="+mn-ea"/>
                <a:cs typeface="+mn-cs"/>
              </a:rPr>
              <a:t> 95% CIs are not quite right when using lower-resolution exposure. </a:t>
            </a:r>
          </a:p>
          <a:p>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When the relationship of interest is strong and lower-resolution exposure is used, the variance of the estimators is slightly larger than what would be expected by the model, so CIs are slightly too short. For example, when the true OR was 2.5, supposedly 95% CIs constructed based on the 200m resolution data (blue dashed line) tended to actually be something like 91% CIs (again, because variance is underestimated since it isn’t accounting for the measurement error in the exposure). </a:t>
            </a:r>
          </a:p>
          <a:p>
            <a:br>
              <a:rPr lang="en-CA" sz="1200" b="0" i="0" u="none" strike="noStrike" kern="1200" dirty="0">
                <a:solidFill>
                  <a:schemeClr val="tx1"/>
                </a:solidFill>
                <a:effectLst/>
                <a:latin typeface="+mn-lt"/>
                <a:ea typeface="+mn-ea"/>
                <a:cs typeface="+mn-cs"/>
              </a:rPr>
            </a:br>
            <a:endParaRPr lang="en-CA" sz="1200" b="0" i="0" u="none" strike="noStrike" kern="1200" dirty="0">
              <a:solidFill>
                <a:schemeClr val="tx1"/>
              </a:solidFill>
              <a:effectLst/>
              <a:latin typeface="+mn-lt"/>
              <a:ea typeface="+mn-ea"/>
              <a:cs typeface="+mn-cs"/>
            </a:endParaRPr>
          </a:p>
          <a:p>
            <a:br>
              <a:rPr lang="en-CA"/>
            </a:br>
            <a:endParaRPr lang="en-US"/>
          </a:p>
        </p:txBody>
      </p:sp>
      <p:sp>
        <p:nvSpPr>
          <p:cNvPr id="4" name="Slide Number Placeholder 3"/>
          <p:cNvSpPr>
            <a:spLocks noGrp="1"/>
          </p:cNvSpPr>
          <p:nvPr>
            <p:ph type="sldNum" sz="quarter" idx="10"/>
          </p:nvPr>
        </p:nvSpPr>
        <p:spPr/>
        <p:txBody>
          <a:bodyPr/>
          <a:lstStyle/>
          <a:p>
            <a:fld id="{96FCDC90-E067-2049-8BDA-9D6D9DA65CFB}" type="slidenum">
              <a:rPr lang="en-US" smtClean="0"/>
              <a:t>39</a:t>
            </a:fld>
            <a:endParaRPr lang="en-US"/>
          </a:p>
        </p:txBody>
      </p:sp>
    </p:spTree>
    <p:extLst>
      <p:ext uri="{BB962C8B-B14F-4D97-AF65-F5344CB8AC3E}">
        <p14:creationId xmlns:p14="http://schemas.microsoft.com/office/powerpoint/2010/main" val="1407394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Tx/>
              <a:buChar char="-"/>
            </a:pPr>
            <a:r>
              <a:rPr lang="en-US" dirty="0"/>
              <a:t>The</a:t>
            </a:r>
            <a:r>
              <a:rPr lang="en-US" baseline="0" dirty="0"/>
              <a:t> light at night (LAN) theory was first proposed by Richard G. Stevens in 1987. </a:t>
            </a:r>
          </a:p>
          <a:p>
            <a:pPr marL="171450" indent="-171450">
              <a:buFontTx/>
              <a:buChar char="-"/>
            </a:pPr>
            <a:r>
              <a:rPr lang="en-US" baseline="0" dirty="0"/>
              <a:t>The theory states that the increasing use of electric light at night may account for some of the international differences in risk of breast cancer, and for a portion of the rising risk worldwide.</a:t>
            </a:r>
          </a:p>
          <a:p>
            <a:pPr marL="171450" indent="-171450">
              <a:buFontTx/>
              <a:buChar char="-"/>
            </a:pPr>
            <a:r>
              <a:rPr lang="en-US" baseline="0" dirty="0"/>
              <a:t>It was proposed that the postulated biological mechanisms was that electric LAN would lower melatonin production by the pineal gland, and that this suppression of melatonin might lead to increased breast cancer risk through a number of interrelated pathways, such as an increase in estrogen production. </a:t>
            </a:r>
          </a:p>
          <a:p>
            <a:pPr marL="171450" indent="-171450">
              <a:buFontTx/>
              <a:buChar char="-"/>
            </a:pPr>
            <a:r>
              <a:rPr lang="en-US" baseline="0" dirty="0"/>
              <a:t>Experimental studies support the link between disruptions in melatonin and breast cancer risk.</a:t>
            </a:r>
          </a:p>
          <a:p>
            <a:pPr marL="171450" indent="-171450">
              <a:buFontTx/>
              <a:buChar char="-"/>
            </a:pPr>
            <a:r>
              <a:rPr lang="en-US" baseline="0" dirty="0"/>
              <a:t>However, it is still unclear if an increase in LAN exposure is related to an increase in breast cancer risk. </a:t>
            </a:r>
            <a:endParaRPr lang="en-US" dirty="0"/>
          </a:p>
          <a:p>
            <a:pPr marL="171450" indent="-171450">
              <a:buFontTx/>
              <a:buChar char="-"/>
            </a:pPr>
            <a:r>
              <a:rPr lang="en-US" dirty="0"/>
              <a:t>It</a:t>
            </a:r>
            <a:r>
              <a:rPr lang="en-US" baseline="0" dirty="0"/>
              <a:t> is also unclear how different aspects of light at night, such as blue light, may impact breast cancer risk.</a:t>
            </a: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5</a:t>
            </a:fld>
            <a:endParaRPr lang="en-US"/>
          </a:p>
        </p:txBody>
      </p:sp>
    </p:spTree>
    <p:extLst>
      <p:ext uri="{BB962C8B-B14F-4D97-AF65-F5344CB8AC3E}">
        <p14:creationId xmlns:p14="http://schemas.microsoft.com/office/powerpoint/2010/main" val="1320798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Some studies have examined LAN exposure using self-report, which is prone to selection bias and misclassification due to the subjective nature of the questions.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Many past studies examining</a:t>
            </a:r>
            <a:r>
              <a:rPr lang="en-US" sz="1200" kern="1200" baseline="0" dirty="0">
                <a:solidFill>
                  <a:schemeClr val="tx1"/>
                </a:solidFill>
                <a:effectLst/>
                <a:latin typeface="+mn-lt"/>
                <a:ea typeface="+mn-ea"/>
                <a:cs typeface="+mn-cs"/>
              </a:rPr>
              <a:t> objectively-measured LAN exposure and breast cancer risk</a:t>
            </a:r>
            <a:r>
              <a:rPr lang="en-US" sz="1200" kern="1200" dirty="0">
                <a:solidFill>
                  <a:schemeClr val="tx1"/>
                </a:solidFill>
                <a:effectLst/>
                <a:latin typeface="+mn-lt"/>
                <a:ea typeface="+mn-ea"/>
                <a:cs typeface="+mn-cs"/>
              </a:rPr>
              <a:t> are ecologic in design,</a:t>
            </a:r>
            <a:r>
              <a:rPr lang="en-US" sz="1200" kern="1200" baseline="0" dirty="0">
                <a:solidFill>
                  <a:schemeClr val="tx1"/>
                </a:solidFill>
                <a:effectLst/>
                <a:latin typeface="+mn-lt"/>
                <a:ea typeface="+mn-ea"/>
                <a:cs typeface="+mn-cs"/>
              </a:rPr>
              <a:t> which limits the causal inference due to ecologic bias</a:t>
            </a:r>
            <a:endParaRPr lang="en-US" sz="1200" kern="1200" dirty="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effectLst/>
                <a:latin typeface="+mn-lt"/>
                <a:ea typeface="+mn-ea"/>
                <a:cs typeface="+mn-cs"/>
              </a:rPr>
              <a:t>Most</a:t>
            </a:r>
            <a:r>
              <a:rPr lang="en-US" sz="1200" b="0" kern="1200" baseline="0" dirty="0">
                <a:solidFill>
                  <a:schemeClr val="tx1"/>
                </a:solidFill>
                <a:effectLst/>
                <a:latin typeface="+mn-lt"/>
                <a:ea typeface="+mn-ea"/>
                <a:cs typeface="+mn-cs"/>
              </a:rPr>
              <a:t> studies where light is objectively measured have also used </a:t>
            </a:r>
            <a:r>
              <a:rPr lang="en-US" sz="1200" b="0" kern="1200" dirty="0">
                <a:solidFill>
                  <a:schemeClr val="tx1"/>
                </a:solidFill>
                <a:effectLst/>
                <a:latin typeface="+mn-lt"/>
                <a:ea typeface="+mn-ea"/>
                <a:cs typeface="+mn-cs"/>
              </a:rPr>
              <a:t>lower resolution</a:t>
            </a:r>
            <a:r>
              <a:rPr lang="en-US" sz="1200" b="0" kern="1200" baseline="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data, which is criticized for its saturation in the brightest parts of cities, as well as its inability to capture individual-level data. This is prone to confounding from other variables associated with urban life, such as noise and air pollution.</a:t>
            </a:r>
            <a:r>
              <a:rPr lang="en-US" sz="1200" b="0" kern="1200" baseline="30000" dirty="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kern="1200" dirty="0">
                <a:solidFill>
                  <a:schemeClr val="tx1"/>
                </a:solidFill>
                <a:effectLst/>
                <a:latin typeface="+mn-lt"/>
                <a:ea typeface="+mn-ea"/>
                <a:cs typeface="+mn-cs"/>
              </a:rPr>
              <a:t>Finally, past studies have also focused on single exposure measures at one time,</a:t>
            </a:r>
            <a:r>
              <a:rPr lang="en-US" sz="1200" b="0" kern="1200" baseline="0" dirty="0">
                <a:solidFill>
                  <a:schemeClr val="tx1"/>
                </a:solidFill>
                <a:effectLst/>
                <a:latin typeface="+mn-lt"/>
                <a:ea typeface="+mn-ea"/>
                <a:cs typeface="+mn-cs"/>
              </a:rPr>
              <a:t> instead of looking at cumulative residential history</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 This</a:t>
            </a:r>
            <a:r>
              <a:rPr lang="en-US" baseline="0" dirty="0"/>
              <a:t> highlights the</a:t>
            </a:r>
            <a:r>
              <a:rPr lang="en-US" dirty="0"/>
              <a:t> need for research that combines the use of accurate individual level data with a more comprehensive measure of exposure that takes into account full residential histories</a:t>
            </a:r>
          </a:p>
        </p:txBody>
      </p:sp>
      <p:sp>
        <p:nvSpPr>
          <p:cNvPr id="4" name="Slide Number Placeholder 3"/>
          <p:cNvSpPr>
            <a:spLocks noGrp="1"/>
          </p:cNvSpPr>
          <p:nvPr>
            <p:ph type="sldNum" sz="quarter" idx="10"/>
          </p:nvPr>
        </p:nvSpPr>
        <p:spPr/>
        <p:txBody>
          <a:bodyPr/>
          <a:lstStyle/>
          <a:p>
            <a:fld id="{96FCDC90-E067-2049-8BDA-9D6D9DA65CFB}" type="slidenum">
              <a:rPr lang="en-US" smtClean="0"/>
              <a:t>6</a:t>
            </a:fld>
            <a:endParaRPr lang="en-US"/>
          </a:p>
        </p:txBody>
      </p:sp>
    </p:spTree>
    <p:extLst>
      <p:ext uri="{BB962C8B-B14F-4D97-AF65-F5344CB8AC3E}">
        <p14:creationId xmlns:p14="http://schemas.microsoft.com/office/powerpoint/2010/main" val="1320798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My initial hypothesis was that the measurement error induced would be akin to </a:t>
            </a:r>
            <a:r>
              <a:rPr lang="en-CA" sz="1200" b="0" i="0" u="none" strike="noStrike" kern="1200" dirty="0" err="1">
                <a:solidFill>
                  <a:schemeClr val="tx1"/>
                </a:solidFill>
                <a:effectLst/>
                <a:latin typeface="+mn-lt"/>
                <a:ea typeface="+mn-ea"/>
                <a:cs typeface="+mn-cs"/>
              </a:rPr>
              <a:t>Berkson</a:t>
            </a:r>
            <a:r>
              <a:rPr lang="en-CA" sz="1200" b="0" i="0" u="none" strike="noStrike" kern="1200" dirty="0">
                <a:solidFill>
                  <a:schemeClr val="tx1"/>
                </a:solidFill>
                <a:effectLst/>
                <a:latin typeface="+mn-lt"/>
                <a:ea typeface="+mn-ea"/>
                <a:cs typeface="+mn-cs"/>
              </a:rPr>
              <a:t>-type error and so the point estimates would be biased toward the null and power would decrease. However, after looking more at the data that Chris created, it is clear that the measurement error in the exposure measures is not independent of the observed brightness. </a:t>
            </a:r>
          </a:p>
        </p:txBody>
      </p:sp>
      <p:sp>
        <p:nvSpPr>
          <p:cNvPr id="4" name="Slide Number Placeholder 3"/>
          <p:cNvSpPr>
            <a:spLocks noGrp="1"/>
          </p:cNvSpPr>
          <p:nvPr>
            <p:ph type="sldNum" sz="quarter" idx="10"/>
          </p:nvPr>
        </p:nvSpPr>
        <p:spPr/>
        <p:txBody>
          <a:bodyPr/>
          <a:lstStyle/>
          <a:p>
            <a:fld id="{96FCDC90-E067-2049-8BDA-9D6D9DA65CFB}" type="slidenum">
              <a:rPr lang="en-US" smtClean="0"/>
              <a:t>7</a:t>
            </a:fld>
            <a:endParaRPr lang="en-US"/>
          </a:p>
        </p:txBody>
      </p:sp>
    </p:spTree>
    <p:extLst>
      <p:ext uri="{BB962C8B-B14F-4D97-AF65-F5344CB8AC3E}">
        <p14:creationId xmlns:p14="http://schemas.microsoft.com/office/powerpoint/2010/main" val="2950595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Image</a:t>
            </a:r>
            <a:r>
              <a:rPr lang="en-US" baseline="0" dirty="0"/>
              <a:t> of Kingston, taken on Jan 22 2013</a:t>
            </a:r>
          </a:p>
          <a:p>
            <a:pPr marL="171450" indent="-171450">
              <a:buFontTx/>
              <a:buChar char="-"/>
            </a:pPr>
            <a:r>
              <a:rPr lang="en-US" baseline="0" dirty="0"/>
              <a:t>44 latitude: about 15 </a:t>
            </a:r>
            <a:r>
              <a:rPr lang="en-US" baseline="0" dirty="0" err="1"/>
              <a:t>hrs</a:t>
            </a:r>
            <a:r>
              <a:rPr lang="en-US" baseline="0" dirty="0"/>
              <a:t> 25min daylight at summer solstice and just under 8 hours in winter</a:t>
            </a:r>
          </a:p>
          <a:p>
            <a:pPr marL="171450" indent="-171450">
              <a:buFontTx/>
              <a:buChar char="-"/>
            </a:pPr>
            <a:endParaRPr lang="en-US" baseline="0" dirty="0"/>
          </a:p>
          <a:p>
            <a:pPr marL="171450" indent="-171450">
              <a:buFontTx/>
              <a:buChar char="-"/>
            </a:pPr>
            <a:r>
              <a:rPr lang="en-US" baseline="0" dirty="0"/>
              <a:t>GREATEST thing about Kingston is sitting on back porch on anti-gravity lounge chair to watch the sky</a:t>
            </a: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8</a:t>
            </a:fld>
            <a:endParaRPr lang="en-US"/>
          </a:p>
        </p:txBody>
      </p:sp>
    </p:spTree>
    <p:extLst>
      <p:ext uri="{BB962C8B-B14F-4D97-AF65-F5344CB8AC3E}">
        <p14:creationId xmlns:p14="http://schemas.microsoft.com/office/powerpoint/2010/main" val="571351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a:t>Reported addresses for each participant were geocoded, and coordinates were used to extract LAN measurements from 3 sources:</a:t>
            </a:r>
          </a:p>
          <a:p>
            <a:pPr marL="628650" lvl="1" indent="-171450">
              <a:buFontTx/>
              <a:buChar char="-"/>
            </a:pPr>
            <a:r>
              <a:rPr lang="en-US" baseline="0" dirty="0"/>
              <a:t>1) Satellite imagery from the International Space Station (ISS) </a:t>
            </a:r>
          </a:p>
          <a:p>
            <a:pPr marL="628650" lvl="1" indent="-171450">
              <a:buFontTx/>
              <a:buChar char="-"/>
            </a:pPr>
            <a:r>
              <a:rPr lang="en-US" baseline="0" dirty="0"/>
              <a:t>2) Visible Infrared Radiometer Suite Day-Night Band data (DNB)</a:t>
            </a:r>
          </a:p>
          <a:p>
            <a:pPr marL="628650" lvl="1" indent="-171450">
              <a:buFontTx/>
              <a:buChar char="-"/>
            </a:pPr>
            <a:r>
              <a:rPr lang="en-US" baseline="0" dirty="0"/>
              <a:t>3) U.S. Defense Meteorological Satellite Program (DMSP) imagery data</a:t>
            </a:r>
          </a:p>
          <a:p>
            <a:pPr marL="171450" indent="-171450">
              <a:buFontTx/>
              <a:buChar char="-"/>
            </a:pPr>
            <a:r>
              <a:rPr lang="en-US" baseline="0" dirty="0"/>
              <a:t>Outdoor LAN exposure for each past residence reported was assigned based on satellite photo data taken in 2010 for the DMSP, 2012 for the DNB, and 2013 for the ISS data.</a:t>
            </a:r>
          </a:p>
          <a:p>
            <a:pPr marL="0" indent="0">
              <a:buFontTx/>
              <a:buNone/>
            </a:pPr>
            <a:r>
              <a:rPr lang="en-US" b="1" dirty="0"/>
              <a:t>Note:</a:t>
            </a:r>
            <a:r>
              <a:rPr lang="en-US" b="1" baseline="0" dirty="0"/>
              <a:t> </a:t>
            </a:r>
            <a:r>
              <a:rPr lang="en-US" sz="1200" kern="1200" dirty="0">
                <a:solidFill>
                  <a:schemeClr val="tx1"/>
                </a:solidFill>
                <a:effectLst/>
                <a:latin typeface="+mn-lt"/>
                <a:ea typeface="+mn-ea"/>
                <a:cs typeface="+mn-cs"/>
              </a:rPr>
              <a:t>All addresses were </a:t>
            </a:r>
            <a:r>
              <a:rPr lang="en-US" sz="1200" b="1" kern="1200" dirty="0">
                <a:solidFill>
                  <a:schemeClr val="tx1"/>
                </a:solidFill>
                <a:effectLst/>
                <a:latin typeface="+mn-lt"/>
                <a:ea typeface="+mn-ea"/>
                <a:cs typeface="+mn-cs"/>
              </a:rPr>
              <a:t>geocoded </a:t>
            </a:r>
            <a:r>
              <a:rPr lang="en-US" sz="1200" kern="1200" dirty="0">
                <a:solidFill>
                  <a:schemeClr val="tx1"/>
                </a:solidFill>
                <a:effectLst/>
                <a:latin typeface="+mn-lt"/>
                <a:ea typeface="+mn-ea"/>
                <a:cs typeface="+mn-cs"/>
              </a:rPr>
              <a:t>to longitude-latitude coordinates using the Google Maps database and an app available through Google, and </a:t>
            </a:r>
            <a:r>
              <a:rPr lang="en-US" sz="1200" b="1" kern="1200" dirty="0">
                <a:solidFill>
                  <a:schemeClr val="tx1"/>
                </a:solidFill>
                <a:effectLst/>
                <a:latin typeface="+mn-lt"/>
                <a:ea typeface="+mn-ea"/>
                <a:cs typeface="+mn-cs"/>
              </a:rPr>
              <a:t>the coordinates were then used to extract DNB measurements using calibrated DNB image data, as well as to extract MSI estimates from the radiance calibrated ISS photo. </a:t>
            </a:r>
            <a:endParaRPr lang="en-US" b="1" dirty="0"/>
          </a:p>
          <a:p>
            <a:pPr marL="171450" indent="-171450">
              <a:buFontTx/>
              <a:buChar char="-"/>
            </a:pPr>
            <a:endParaRPr lang="en-US" baseline="0" dirty="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a:t>We calculated cumulative average outdoor LAN for each participant over their reported residential histories 10 to 20 years before </a:t>
            </a:r>
            <a:r>
              <a:rPr lang="en-US" baseline="0" dirty="0"/>
              <a:t>diagnosis for cases, and 10 to 20 years before recruitment time for controls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This time-weighted measure allowed us to accounts for changes in LAN due to changes in a participant’s address over the 10 year period</a:t>
            </a:r>
          </a:p>
          <a:p>
            <a:pPr marL="171450" indent="-171450">
              <a:buFontTx/>
              <a:buChar char="-"/>
            </a:pPr>
            <a:endParaRPr lang="en-GB" baseline="0" dirty="0"/>
          </a:p>
          <a:p>
            <a:pPr marL="0" indent="0">
              <a:buFontTx/>
              <a:buNone/>
            </a:pPr>
            <a:endParaRPr lang="en-US" dirty="0"/>
          </a:p>
          <a:p>
            <a:pPr marL="0" indent="0">
              <a:buFontTx/>
              <a:buNone/>
            </a:pPr>
            <a:r>
              <a:rPr lang="en-US" b="1" dirty="0"/>
              <a:t>Notes:</a:t>
            </a:r>
          </a:p>
          <a:p>
            <a:r>
              <a:rPr lang="en-US" sz="1200" kern="1200" dirty="0">
                <a:solidFill>
                  <a:schemeClr val="tx1"/>
                </a:solidFill>
                <a:effectLst/>
                <a:latin typeface="+mn-lt"/>
                <a:ea typeface="+mn-ea"/>
                <a:cs typeface="+mn-cs"/>
              </a:rPr>
              <a:t>All addresses were geocoded to longitude-latitude coordinates using the Google Maps database and an app available through Google, and the coordinates were then used to extract DNB measurements using calibrated DNB image data, as well as to extract MSI estimates from the radiance calibrated ISS photo. </a:t>
            </a:r>
            <a:endParaRPr lang="en-US" dirty="0"/>
          </a:p>
        </p:txBody>
      </p:sp>
      <p:sp>
        <p:nvSpPr>
          <p:cNvPr id="4" name="Slide Number Placeholder 3"/>
          <p:cNvSpPr>
            <a:spLocks noGrp="1"/>
          </p:cNvSpPr>
          <p:nvPr>
            <p:ph type="sldNum" sz="quarter" idx="10"/>
          </p:nvPr>
        </p:nvSpPr>
        <p:spPr/>
        <p:txBody>
          <a:bodyPr/>
          <a:lstStyle/>
          <a:p>
            <a:fld id="{96FCDC90-E067-2049-8BDA-9D6D9DA65CFB}" type="slidenum">
              <a:rPr lang="en-US" smtClean="0"/>
              <a:t>9</a:t>
            </a:fld>
            <a:endParaRPr lang="en-US"/>
          </a:p>
        </p:txBody>
      </p:sp>
    </p:spTree>
    <p:extLst>
      <p:ext uri="{BB962C8B-B14F-4D97-AF65-F5344CB8AC3E}">
        <p14:creationId xmlns:p14="http://schemas.microsoft.com/office/powerpoint/2010/main" val="726375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6FCDC90-E067-2049-8BDA-9D6D9DA65CFB}" type="slidenum">
              <a:rPr lang="en-US" smtClean="0"/>
              <a:t>12</a:t>
            </a:fld>
            <a:endParaRPr lang="en-US"/>
          </a:p>
        </p:txBody>
      </p:sp>
    </p:spTree>
    <p:extLst>
      <p:ext uri="{BB962C8B-B14F-4D97-AF65-F5344CB8AC3E}">
        <p14:creationId xmlns:p14="http://schemas.microsoft.com/office/powerpoint/2010/main" val="13207987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73A067D7-79DB-A845-AFFB-BC61FAE543EC}"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B6476F-6EEE-2842-A3C6-585C97363561}" type="slidenum">
              <a:rPr lang="en-US" smtClean="0"/>
              <a:t>‹#›</a:t>
            </a:fld>
            <a:endParaRPr lang="en-US"/>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en-US"/>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A067D7-79DB-A845-AFFB-BC61FAE543EC}"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B6476F-6EEE-2842-A3C6-585C9736356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A067D7-79DB-A845-AFFB-BC61FAE543EC}"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B6476F-6EEE-2842-A3C6-585C9736356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73A067D7-79DB-A845-AFFB-BC61FAE543EC}"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B6476F-6EEE-2842-A3C6-585C97363561}" type="slidenum">
              <a:rPr lang="en-US" smtClean="0"/>
              <a:t>‹#›</a:t>
            </a:fld>
            <a:endParaRPr lang="en-US"/>
          </a:p>
        </p:txBody>
      </p:sp>
      <p:sp>
        <p:nvSpPr>
          <p:cNvPr id="8" name="Content Placeholder 7"/>
          <p:cNvSpPr>
            <a:spLocks noGrp="1"/>
          </p:cNvSpPr>
          <p:nvPr>
            <p:ph sz="quarter" idx="13"/>
          </p:nvPr>
        </p:nvSpPr>
        <p:spPr>
          <a:xfrm>
            <a:off x="812800" y="1600200"/>
            <a:ext cx="105664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A067D7-79DB-A845-AFFB-BC61FAE543EC}" type="datetimeFigureOut">
              <a:rPr lang="en-US" smtClean="0"/>
              <a:t>10/2/19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AB6476F-6EEE-2842-A3C6-585C9736356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73A067D7-79DB-A845-AFFB-BC61FAE543EC}"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B6476F-6EEE-2842-A3C6-585C9736356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2800" y="274638"/>
            <a:ext cx="10566400" cy="11430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73A067D7-79DB-A845-AFFB-BC61FAE543EC}" type="datetimeFigureOut">
              <a:rPr lang="en-US" smtClean="0"/>
              <a:t>10/2/19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AB6476F-6EEE-2842-A3C6-585C9736356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3A067D7-79DB-A845-AFFB-BC61FAE543EC}" type="datetimeFigureOut">
              <a:rPr lang="en-US" smtClean="0"/>
              <a:t>10/2/19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AB6476F-6EEE-2842-A3C6-585C9736356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3A067D7-79DB-A845-AFFB-BC61FAE543EC}" type="datetimeFigureOut">
              <a:rPr lang="en-US" smtClean="0"/>
              <a:t>10/2/19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AB6476F-6EEE-2842-A3C6-585C9736356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A067D7-79DB-A845-AFFB-BC61FAE543EC}"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B6476F-6EEE-2842-A3C6-585C9736356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3A067D7-79DB-A845-AFFB-BC61FAE543EC}" type="datetimeFigureOut">
              <a:rPr lang="en-US" smtClean="0"/>
              <a:t>10/2/19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AB6476F-6EEE-2842-A3C6-585C9736356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2800" y="1600201"/>
            <a:ext cx="105664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73A067D7-79DB-A845-AFFB-BC61FAE543EC}" type="datetimeFigureOut">
              <a:rPr lang="en-US" smtClean="0"/>
              <a:t>10/2/19</a:t>
            </a:fld>
            <a:endParaRPr lang="en-US"/>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CAB6476F-6EEE-2842-A3C6-585C97363561}"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hyperlink" Target="http://www.threadsoflife.ca/images/wsib.jpg" TargetMode="External"/><Relationship Id="rId7" Type="http://schemas.openxmlformats.org/officeDocument/2006/relationships/hyperlink" Target="http://www.queensu.ca/artignite/index/QueensLogo_colour.jpg"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image" Target="../media/image18.png"/><Relationship Id="rId5" Type="http://schemas.openxmlformats.org/officeDocument/2006/relationships/hyperlink" Target="http://libininstitute.files.wordpress.com/2009/07/cihr.jpg" TargetMode="External"/><Relationship Id="rId10" Type="http://schemas.openxmlformats.org/officeDocument/2006/relationships/image" Target="../media/image17.png"/><Relationship Id="rId4" Type="http://schemas.openxmlformats.org/officeDocument/2006/relationships/image" Target="../media/image13.jpeg"/><Relationship Id="rId9"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77401" y="2883386"/>
            <a:ext cx="10072250" cy="3255962"/>
          </a:xfrm>
        </p:spPr>
        <p:txBody>
          <a:bodyPr>
            <a:normAutofit fontScale="92500" lnSpcReduction="20000"/>
          </a:bodyPr>
          <a:lstStyle/>
          <a:p>
            <a:r>
              <a:rPr lang="en-US" sz="2400" dirty="0"/>
              <a:t>Jennifer Ritonja</a:t>
            </a:r>
            <a:r>
              <a:rPr lang="en-US" sz="2400" baseline="30000" dirty="0"/>
              <a:t>1</a:t>
            </a:r>
            <a:r>
              <a:rPr lang="en-US" sz="2400" dirty="0"/>
              <a:t>, Michael McIsaac</a:t>
            </a:r>
            <a:r>
              <a:rPr lang="en-US" sz="2400" baseline="30000" dirty="0"/>
              <a:t>2</a:t>
            </a:r>
            <a:r>
              <a:rPr lang="en-US" sz="2400" dirty="0"/>
              <a:t>, Eric Sanders</a:t>
            </a:r>
            <a:r>
              <a:rPr lang="en-US" sz="2400" baseline="30000" dirty="0"/>
              <a:t>1</a:t>
            </a:r>
            <a:r>
              <a:rPr lang="en-US" sz="2400" dirty="0"/>
              <a:t>, Christopher C.M. Kyba</a:t>
            </a:r>
            <a:r>
              <a:rPr lang="en-US" sz="2400" baseline="30000" dirty="0"/>
              <a:t>3</a:t>
            </a:r>
            <a:r>
              <a:rPr lang="en-US" sz="2400" dirty="0"/>
              <a:t>, Anne Grundy</a:t>
            </a:r>
            <a:r>
              <a:rPr lang="en-US" sz="2400" baseline="30000" dirty="0"/>
              <a:t>4</a:t>
            </a:r>
            <a:r>
              <a:rPr lang="en-US" sz="2400" dirty="0"/>
              <a:t>, John J. Spinelli</a:t>
            </a:r>
            <a:r>
              <a:rPr lang="en-US" sz="2400" baseline="30000" dirty="0"/>
              <a:t>5</a:t>
            </a:r>
            <a:r>
              <a:rPr lang="en-US" sz="2400" dirty="0"/>
              <a:t>, Kristan J. Aronson</a:t>
            </a:r>
            <a:r>
              <a:rPr lang="en-US" sz="2400" baseline="30000" dirty="0"/>
              <a:t>1,6</a:t>
            </a:r>
            <a:endParaRPr lang="en-US" sz="2400" dirty="0"/>
          </a:p>
          <a:p>
            <a:pPr algn="l"/>
            <a:endParaRPr lang="en-US" dirty="0"/>
          </a:p>
          <a:p>
            <a:pPr algn="l">
              <a:lnSpc>
                <a:spcPct val="110000"/>
              </a:lnSpc>
              <a:spcBef>
                <a:spcPts val="0"/>
              </a:spcBef>
            </a:pPr>
            <a:r>
              <a:rPr lang="en-US" sz="1800" i="1" dirty="0"/>
              <a:t>1. </a:t>
            </a:r>
            <a:r>
              <a:rPr lang="en-US" sz="1800" i="1" dirty="0" err="1"/>
              <a:t>Dept</a:t>
            </a:r>
            <a:r>
              <a:rPr lang="en-US" sz="1800" i="1" dirty="0"/>
              <a:t> of Public Health Sciences, Queen’s University, Kingston, ON, Canada</a:t>
            </a:r>
          </a:p>
          <a:p>
            <a:pPr algn="l">
              <a:lnSpc>
                <a:spcPct val="110000"/>
              </a:lnSpc>
              <a:spcBef>
                <a:spcPts val="0"/>
              </a:spcBef>
            </a:pPr>
            <a:r>
              <a:rPr lang="en-US" sz="1800" i="1" dirty="0"/>
              <a:t>2. </a:t>
            </a:r>
            <a:r>
              <a:rPr lang="en-US" sz="1800" i="1" dirty="0" err="1"/>
              <a:t>Dept</a:t>
            </a:r>
            <a:r>
              <a:rPr lang="en-US" sz="1800" i="1" dirty="0"/>
              <a:t> of Mathematical and Computational Sciences, University of PEI, Charlottetown, PEI, Canada</a:t>
            </a:r>
          </a:p>
          <a:p>
            <a:pPr algn="l">
              <a:lnSpc>
                <a:spcPct val="110000"/>
              </a:lnSpc>
              <a:spcBef>
                <a:spcPts val="0"/>
              </a:spcBef>
            </a:pPr>
            <a:r>
              <a:rPr lang="en-US" sz="1800" i="1" dirty="0"/>
              <a:t>3. GFZ German Research Centre for Geosciences, </a:t>
            </a:r>
            <a:r>
              <a:rPr lang="en-US" sz="1800" i="1" dirty="0" err="1"/>
              <a:t>Postdam</a:t>
            </a:r>
            <a:r>
              <a:rPr lang="en-US" sz="1800" i="1" dirty="0"/>
              <a:t>, Germany</a:t>
            </a:r>
          </a:p>
          <a:p>
            <a:pPr algn="l">
              <a:lnSpc>
                <a:spcPct val="110000"/>
              </a:lnSpc>
              <a:spcBef>
                <a:spcPts val="0"/>
              </a:spcBef>
            </a:pPr>
            <a:r>
              <a:rPr lang="en-US" sz="1800" i="1" dirty="0"/>
              <a:t>4. Centre de </a:t>
            </a:r>
            <a:r>
              <a:rPr lang="en-US" sz="1800" i="1" dirty="0" err="1"/>
              <a:t>recherche</a:t>
            </a:r>
            <a:r>
              <a:rPr lang="en-US" sz="1800" i="1" dirty="0"/>
              <a:t> du CHUM, Montreal, PQ, Canada</a:t>
            </a:r>
          </a:p>
          <a:p>
            <a:pPr algn="l">
              <a:lnSpc>
                <a:spcPct val="110000"/>
              </a:lnSpc>
              <a:spcBef>
                <a:spcPts val="0"/>
              </a:spcBef>
            </a:pPr>
            <a:r>
              <a:rPr lang="en-US" sz="1800" i="1" dirty="0"/>
              <a:t>5. Population Oncology, BC Cancer, and School of Population &amp; Public Health, University of British Columbia, Vancouver, BC, Canada</a:t>
            </a:r>
          </a:p>
          <a:p>
            <a:pPr algn="l">
              <a:lnSpc>
                <a:spcPct val="110000"/>
              </a:lnSpc>
              <a:spcBef>
                <a:spcPts val="0"/>
              </a:spcBef>
            </a:pPr>
            <a:r>
              <a:rPr lang="en-US" sz="1800" i="1" dirty="0"/>
              <a:t>6. Cancer Research Institute, Division of Cancer Care and Epidemiology, Queen’s University, Kingston, ON, Canada</a:t>
            </a:r>
          </a:p>
        </p:txBody>
      </p:sp>
      <p:sp>
        <p:nvSpPr>
          <p:cNvPr id="2" name="Title 1"/>
          <p:cNvSpPr>
            <a:spLocks noGrp="1"/>
          </p:cNvSpPr>
          <p:nvPr>
            <p:ph type="ctrTitle"/>
          </p:nvPr>
        </p:nvSpPr>
        <p:spPr>
          <a:xfrm>
            <a:off x="1215343" y="911437"/>
            <a:ext cx="9734308" cy="1671278"/>
          </a:xfrm>
        </p:spPr>
        <p:txBody>
          <a:bodyPr>
            <a:normAutofit fontScale="90000"/>
          </a:bodyPr>
          <a:lstStyle/>
          <a:p>
            <a:r>
              <a:rPr lang="en-CA" dirty="0"/>
              <a:t>Ambient Light at Night and Breast Cancer Risk:  </a:t>
            </a:r>
            <a:br>
              <a:rPr lang="en-CA" dirty="0"/>
            </a:br>
            <a:r>
              <a:rPr lang="en-CA" dirty="0"/>
              <a:t>A Case-Control Study in Canada</a:t>
            </a:r>
            <a:br>
              <a:rPr lang="en-CA" sz="5400" dirty="0"/>
            </a:br>
            <a:br>
              <a:rPr lang="en-US" dirty="0"/>
            </a:br>
            <a:endParaRPr lang="en-US" sz="3100" dirty="0"/>
          </a:p>
        </p:txBody>
      </p:sp>
      <p:sp>
        <p:nvSpPr>
          <p:cNvPr id="4" name="TextBox 3"/>
          <p:cNvSpPr txBox="1"/>
          <p:nvPr/>
        </p:nvSpPr>
        <p:spPr>
          <a:xfrm>
            <a:off x="2643188" y="6408122"/>
            <a:ext cx="6800964" cy="369332"/>
          </a:xfrm>
          <a:prstGeom prst="rect">
            <a:avLst/>
          </a:prstGeom>
          <a:noFill/>
        </p:spPr>
        <p:txBody>
          <a:bodyPr wrap="none" rtlCol="0">
            <a:spAutoFit/>
          </a:bodyPr>
          <a:lstStyle/>
          <a:p>
            <a:r>
              <a:rPr lang="en-US" dirty="0"/>
              <a:t>***PRELIMINARY WORK: THANK YOU FOR NO PHOTOS OR TWEETS***</a:t>
            </a:r>
          </a:p>
        </p:txBody>
      </p:sp>
    </p:spTree>
    <p:extLst>
      <p:ext uri="{BB962C8B-B14F-4D97-AF65-F5344CB8AC3E}">
        <p14:creationId xmlns:p14="http://schemas.microsoft.com/office/powerpoint/2010/main" val="1235927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F7AC4-F5DF-8049-A868-4A25D0AE4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A21AC3-445E-294A-9905-36060CB56A67}"/>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3562247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2F5AE-2B9F-0342-975F-E25E0AB5D31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C14535-D496-3D43-8D1F-D7164568ADCD}"/>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683797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chor="ctr"/>
          <a:lstStyle/>
          <a:p>
            <a:r>
              <a:rPr lang="en-US" sz="4400" cap="none" dirty="0"/>
              <a:t>Background</a:t>
            </a:r>
          </a:p>
        </p:txBody>
      </p:sp>
      <p:sp>
        <p:nvSpPr>
          <p:cNvPr id="3" name="Content Placeholder 2"/>
          <p:cNvSpPr>
            <a:spLocks noGrp="1"/>
          </p:cNvSpPr>
          <p:nvPr>
            <p:ph sz="quarter" idx="13"/>
          </p:nvPr>
        </p:nvSpPr>
        <p:spPr>
          <a:xfrm>
            <a:off x="838200" y="1485900"/>
            <a:ext cx="10515600" cy="4691063"/>
          </a:xfrm>
        </p:spPr>
        <p:txBody>
          <a:bodyPr/>
          <a:lstStyle/>
          <a:p>
            <a:r>
              <a:rPr lang="en-US" sz="2800" dirty="0"/>
              <a:t>Studies of shift work exposure and breast cancer risk suggest (many studies…):</a:t>
            </a:r>
          </a:p>
          <a:p>
            <a:pPr lvl="1"/>
            <a:r>
              <a:rPr lang="en-US" sz="2400" dirty="0"/>
              <a:t>Risk may be limited to pre-menopausal women, and estrogen/progesterone receptor positive breast cancer</a:t>
            </a:r>
          </a:p>
          <a:p>
            <a:pPr lvl="1"/>
            <a:endParaRPr lang="en-US" dirty="0"/>
          </a:p>
          <a:p>
            <a:r>
              <a:rPr lang="en-US" sz="2800" dirty="0"/>
              <a:t>LAN studies (in their infancy):</a:t>
            </a:r>
          </a:p>
          <a:p>
            <a:pPr lvl="1"/>
            <a:r>
              <a:rPr lang="en-US" sz="2400" dirty="0"/>
              <a:t>Potentially higher risk: Pre-menopausal; night workers</a:t>
            </a:r>
          </a:p>
          <a:p>
            <a:pPr marL="457200" lvl="1" indent="0">
              <a:buNone/>
            </a:pPr>
            <a:endParaRPr lang="en-US" dirty="0"/>
          </a:p>
          <a:p>
            <a:pPr lvl="2"/>
            <a:endParaRPr lang="en-US" dirty="0"/>
          </a:p>
        </p:txBody>
      </p:sp>
    </p:spTree>
    <p:extLst>
      <p:ext uri="{BB962C8B-B14F-4D97-AF65-F5344CB8AC3E}">
        <p14:creationId xmlns:p14="http://schemas.microsoft.com/office/powerpoint/2010/main" val="2001241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0"/>
            <a:ext cx="10949609" cy="1325563"/>
          </a:xfrm>
        </p:spPr>
        <p:txBody>
          <a:bodyPr/>
          <a:lstStyle/>
          <a:p>
            <a:r>
              <a:rPr lang="en-US" sz="4400" cap="none" dirty="0"/>
              <a:t>Methods: Population-based case-control study </a:t>
            </a:r>
          </a:p>
        </p:txBody>
      </p:sp>
      <p:sp>
        <p:nvSpPr>
          <p:cNvPr id="3" name="Content Placeholder 2"/>
          <p:cNvSpPr>
            <a:spLocks noGrp="1"/>
          </p:cNvSpPr>
          <p:nvPr>
            <p:ph sz="quarter" idx="13"/>
          </p:nvPr>
        </p:nvSpPr>
        <p:spPr>
          <a:xfrm>
            <a:off x="838200" y="1325563"/>
            <a:ext cx="10515600" cy="4851400"/>
          </a:xfrm>
        </p:spPr>
        <p:txBody>
          <a:bodyPr>
            <a:noAutofit/>
          </a:bodyPr>
          <a:lstStyle/>
          <a:p>
            <a:r>
              <a:rPr lang="en-US" sz="2800" dirty="0"/>
              <a:t>Conducted in two cities: data collection 2005-2010</a:t>
            </a:r>
          </a:p>
          <a:p>
            <a:pPr>
              <a:spcBef>
                <a:spcPts val="0"/>
              </a:spcBef>
            </a:pPr>
            <a:r>
              <a:rPr lang="en-US" sz="2800" dirty="0"/>
              <a:t>Cases: women with newly diagnosed breast cancer</a:t>
            </a:r>
          </a:p>
          <a:p>
            <a:pPr>
              <a:spcBef>
                <a:spcPts val="0"/>
              </a:spcBef>
            </a:pPr>
            <a:r>
              <a:rPr lang="en-US" sz="2800" dirty="0"/>
              <a:t>Controls (screened women free of breast cancer) frequency matched to breast cancer cases by age and screening center</a:t>
            </a:r>
          </a:p>
          <a:p>
            <a:pPr>
              <a:spcBef>
                <a:spcPts val="0"/>
              </a:spcBef>
              <a:spcAft>
                <a:spcPts val="0"/>
              </a:spcAft>
            </a:pPr>
            <a:r>
              <a:rPr lang="en-US" sz="2800" b="1" dirty="0"/>
              <a:t>Vancouver, BC:</a:t>
            </a:r>
          </a:p>
          <a:p>
            <a:pPr lvl="1">
              <a:spcBef>
                <a:spcPts val="0"/>
              </a:spcBef>
            </a:pPr>
            <a:r>
              <a:rPr lang="en-US" sz="2400" dirty="0"/>
              <a:t>1055 cases; 1016 controls (about 1/3 Asian descent)</a:t>
            </a:r>
          </a:p>
          <a:p>
            <a:pPr>
              <a:spcBef>
                <a:spcPts val="0"/>
              </a:spcBef>
              <a:spcAft>
                <a:spcPts val="0"/>
              </a:spcAft>
            </a:pPr>
            <a:r>
              <a:rPr lang="en-US" sz="2800" b="1" dirty="0"/>
              <a:t>Kingston, ON:</a:t>
            </a:r>
          </a:p>
          <a:p>
            <a:pPr lvl="1">
              <a:spcBef>
                <a:spcPts val="0"/>
              </a:spcBef>
            </a:pPr>
            <a:r>
              <a:rPr lang="en-US" sz="2400" dirty="0"/>
              <a:t>131 cases; 164 controls</a:t>
            </a:r>
          </a:p>
          <a:p>
            <a:pPr lvl="1">
              <a:spcBef>
                <a:spcPts val="0"/>
              </a:spcBef>
            </a:pPr>
            <a:endParaRPr lang="en-US" sz="2000" dirty="0"/>
          </a:p>
          <a:p>
            <a:pPr marL="0" indent="0">
              <a:buNone/>
            </a:pPr>
            <a:r>
              <a:rPr lang="en-US" sz="2800" dirty="0"/>
              <a:t>Primary objectives: shift work; occupational exposures; air pollution</a:t>
            </a:r>
          </a:p>
        </p:txBody>
      </p:sp>
    </p:spTree>
    <p:extLst>
      <p:ext uri="{BB962C8B-B14F-4D97-AF65-F5344CB8AC3E}">
        <p14:creationId xmlns:p14="http://schemas.microsoft.com/office/powerpoint/2010/main" val="28453268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100139" y="500063"/>
            <a:ext cx="10415586" cy="990600"/>
          </a:xfrm>
        </p:spPr>
        <p:txBody>
          <a:bodyPr>
            <a:noAutofit/>
          </a:bodyPr>
          <a:lstStyle/>
          <a:p>
            <a:pPr algn="ctr" eaLnBrk="1" hangingPunct="1">
              <a:defRPr/>
            </a:pPr>
            <a:r>
              <a:rPr lang="en-US" altLang="x-none" sz="3200" cap="none" dirty="0">
                <a:ea typeface="MS PGothic" charset="-128"/>
              </a:rPr>
              <a:t>Breast cancer risk associated with years working shifts in health occupations and non-health occupations</a:t>
            </a:r>
          </a:p>
        </p:txBody>
      </p:sp>
      <p:graphicFrame>
        <p:nvGraphicFramePr>
          <p:cNvPr id="4" name="Table 3"/>
          <p:cNvGraphicFramePr>
            <a:graphicFrameLocks noGrp="1"/>
          </p:cNvGraphicFramePr>
          <p:nvPr>
            <p:extLst>
              <p:ext uri="{D42A27DB-BD31-4B8C-83A1-F6EECF244321}">
                <p14:modId xmlns:p14="http://schemas.microsoft.com/office/powerpoint/2010/main" val="1439133297"/>
              </p:ext>
            </p:extLst>
          </p:nvPr>
        </p:nvGraphicFramePr>
        <p:xfrm>
          <a:off x="1100139" y="1836739"/>
          <a:ext cx="10415586" cy="3125789"/>
        </p:xfrm>
        <a:graphic>
          <a:graphicData uri="http://schemas.openxmlformats.org/drawingml/2006/table">
            <a:tbl>
              <a:tblPr/>
              <a:tblGrid>
                <a:gridCol w="3906645">
                  <a:extLst>
                    <a:ext uri="{9D8B030D-6E8A-4147-A177-3AD203B41FA5}">
                      <a16:colId xmlns:a16="http://schemas.microsoft.com/office/drawing/2014/main" val="20000"/>
                    </a:ext>
                  </a:extLst>
                </a:gridCol>
                <a:gridCol w="2975881">
                  <a:extLst>
                    <a:ext uri="{9D8B030D-6E8A-4147-A177-3AD203B41FA5}">
                      <a16:colId xmlns:a16="http://schemas.microsoft.com/office/drawing/2014/main" val="20001"/>
                    </a:ext>
                  </a:extLst>
                </a:gridCol>
                <a:gridCol w="3533060">
                  <a:extLst>
                    <a:ext uri="{9D8B030D-6E8A-4147-A177-3AD203B41FA5}">
                      <a16:colId xmlns:a16="http://schemas.microsoft.com/office/drawing/2014/main" val="20002"/>
                    </a:ext>
                  </a:extLst>
                </a:gridCol>
              </a:tblGrid>
              <a:tr h="1087437">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1" i="0" u="none" strike="noStrike" cap="none" normalizeH="0" baseline="0" dirty="0">
                          <a:ln>
                            <a:noFill/>
                          </a:ln>
                          <a:solidFill>
                            <a:schemeClr val="bg1"/>
                          </a:solidFill>
                          <a:effectLst/>
                          <a:latin typeface="Calibri" charset="0"/>
                          <a:ea typeface="MS PGothic" charset="-128"/>
                        </a:rPr>
                        <a:t>Years Shift Work History</a:t>
                      </a:r>
                    </a:p>
                  </a:txBody>
                  <a:tcPr marT="45730" marB="45730" anchor="ctr" horzOverflow="overflow">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1" i="0" u="none" strike="noStrike" cap="none" normalizeH="0" baseline="0">
                          <a:ln>
                            <a:noFill/>
                          </a:ln>
                          <a:solidFill>
                            <a:schemeClr val="bg1"/>
                          </a:solidFill>
                          <a:effectLst/>
                          <a:latin typeface="Calibri" charset="0"/>
                          <a:ea typeface="MS PGothic" charset="-128"/>
                        </a:rPr>
                        <a:t>Health Occupations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1" i="0" u="none" strike="noStrike" cap="none" normalizeH="0" baseline="0">
                          <a:ln>
                            <a:noFill/>
                          </a:ln>
                          <a:solidFill>
                            <a:schemeClr val="bg1"/>
                          </a:solidFill>
                          <a:effectLst/>
                          <a:latin typeface="Calibri" charset="0"/>
                          <a:ea typeface="MS PGothic" charset="-128"/>
                        </a:rPr>
                        <a:t>OR (95% CI)</a:t>
                      </a:r>
                    </a:p>
                  </a:txBody>
                  <a:tcPr marT="45730" marB="45730" anchor="ctr" horzOverflow="overflow">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accent1">
                        <a:lumMod val="40000"/>
                        <a:lumOff val="60000"/>
                      </a:schemeClr>
                    </a:solidFill>
                  </a:tcPr>
                </a:tc>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1" i="0" u="none" strike="noStrike" cap="none" normalizeH="0" baseline="0" dirty="0">
                          <a:ln>
                            <a:noFill/>
                          </a:ln>
                          <a:solidFill>
                            <a:schemeClr val="bg1"/>
                          </a:solidFill>
                          <a:effectLst/>
                          <a:latin typeface="Calibri" charset="0"/>
                          <a:ea typeface="MS PGothic" charset="-128"/>
                        </a:rPr>
                        <a:t>Non-Health Occupations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1" i="0" u="none" strike="noStrike" cap="none" normalizeH="0" baseline="0" dirty="0">
                          <a:ln>
                            <a:noFill/>
                          </a:ln>
                          <a:solidFill>
                            <a:schemeClr val="bg1"/>
                          </a:solidFill>
                          <a:effectLst/>
                          <a:latin typeface="Calibri" charset="0"/>
                          <a:ea typeface="MS PGothic" charset="-128"/>
                        </a:rPr>
                        <a:t>OR (95% CI)</a:t>
                      </a:r>
                    </a:p>
                  </a:txBody>
                  <a:tcPr marT="45730" marB="45730" anchor="ctr" horzOverflow="overflow">
                    <a:lnL>
                      <a:noFill/>
                    </a:lnL>
                    <a:lnR>
                      <a:noFill/>
                    </a:lnR>
                    <a:lnT w="9525" cap="flat" cmpd="sng" algn="ctr">
                      <a:solidFill>
                        <a:schemeClr val="accent1"/>
                      </a:solidFill>
                      <a:prstDash val="solid"/>
                      <a:round/>
                      <a:headEnd type="none" w="med" len="med"/>
                      <a:tailEnd type="none" w="med" len="med"/>
                    </a:lnT>
                    <a:lnB w="9525" cap="flat" cmpd="sng" algn="ctr">
                      <a:solidFill>
                        <a:schemeClr val="accent1"/>
                      </a:solidFill>
                      <a:prstDash val="solid"/>
                      <a:round/>
                      <a:headEnd type="none" w="med" len="med"/>
                      <a:tailEnd type="none" w="med" len="med"/>
                    </a:lnB>
                    <a:lnTlToBr>
                      <a:noFill/>
                    </a:lnTlToBr>
                    <a:lnBlToTr>
                      <a:noFill/>
                    </a:lnBlToTr>
                    <a:solidFill>
                      <a:schemeClr val="accent1">
                        <a:lumMod val="40000"/>
                        <a:lumOff val="60000"/>
                      </a:schemeClr>
                    </a:solidFill>
                  </a:tcPr>
                </a:tc>
                <a:extLst>
                  <a:ext uri="{0D108BD9-81ED-4DB2-BD59-A6C34878D82A}">
                    <a16:rowId xmlns:a16="http://schemas.microsoft.com/office/drawing/2014/main" val="10000"/>
                  </a:ext>
                </a:extLst>
              </a:tr>
              <a:tr h="509588">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bg1"/>
                          </a:solidFill>
                          <a:effectLst/>
                          <a:latin typeface="Calibri" charset="0"/>
                          <a:ea typeface="MS PGothic" charset="-128"/>
                        </a:rPr>
                        <a:t>     None</a:t>
                      </a:r>
                    </a:p>
                  </a:txBody>
                  <a:tcPr marT="45730" marB="45730" horzOverflow="overflow">
                    <a:lnL>
                      <a:noFill/>
                    </a:lnL>
                    <a:lnR>
                      <a:noFill/>
                    </a:lnR>
                    <a:lnT w="9525" cap="flat" cmpd="sng" algn="ctr">
                      <a:solidFill>
                        <a:schemeClr val="accent1"/>
                      </a:solidFill>
                      <a:prstDash val="solid"/>
                      <a:round/>
                      <a:headEnd type="none" w="med" len="med"/>
                      <a:tailEnd type="none" w="med" len="med"/>
                    </a:lnT>
                    <a:lnB>
                      <a:noFill/>
                    </a:lnB>
                    <a:lnTlToBr>
                      <a:noFill/>
                    </a:lnTlToBr>
                    <a:lnBlToTr>
                      <a:noFill/>
                    </a:lnBlToTr>
                    <a:solidFill>
                      <a:schemeClr val="tx1"/>
                    </a:solidFill>
                  </a:tcPr>
                </a:tc>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bg1"/>
                          </a:solidFill>
                          <a:effectLst/>
                          <a:latin typeface="Calibri" charset="0"/>
                          <a:ea typeface="MS PGothic" charset="-128"/>
                        </a:rPr>
                        <a:t> - </a:t>
                      </a:r>
                    </a:p>
                  </a:txBody>
                  <a:tcPr marT="45730" marB="45730" horzOverflow="overflow">
                    <a:lnL>
                      <a:noFill/>
                    </a:lnL>
                    <a:lnR>
                      <a:noFill/>
                    </a:lnR>
                    <a:lnT w="9525" cap="flat" cmpd="sng" algn="ctr">
                      <a:solidFill>
                        <a:schemeClr val="accent1"/>
                      </a:solidFill>
                      <a:prstDash val="solid"/>
                      <a:round/>
                      <a:headEnd type="none" w="med" len="med"/>
                      <a:tailEnd type="none" w="med" len="med"/>
                    </a:lnT>
                    <a:lnB>
                      <a:noFill/>
                    </a:lnB>
                    <a:lnTlToBr>
                      <a:noFill/>
                    </a:lnTlToBr>
                    <a:lnBlToTr>
                      <a:noFill/>
                    </a:lnBlToTr>
                    <a:solidFill>
                      <a:schemeClr val="tx1"/>
                    </a:solidFill>
                  </a:tcPr>
                </a:tc>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bg1"/>
                          </a:solidFill>
                          <a:effectLst/>
                          <a:latin typeface="Calibri" charset="0"/>
                          <a:ea typeface="MS PGothic" charset="-128"/>
                        </a:rPr>
                        <a:t> - </a:t>
                      </a:r>
                    </a:p>
                  </a:txBody>
                  <a:tcPr marT="45730" marB="45730" horzOverflow="overflow">
                    <a:lnL>
                      <a:noFill/>
                    </a:lnL>
                    <a:lnR>
                      <a:noFill/>
                    </a:lnR>
                    <a:lnT w="9525" cap="flat" cmpd="sng" algn="ctr">
                      <a:solidFill>
                        <a:schemeClr val="accent1"/>
                      </a:solidFill>
                      <a:prstDash val="solid"/>
                      <a:round/>
                      <a:headEnd type="none" w="med" len="med"/>
                      <a:tailEnd type="none" w="med" len="med"/>
                    </a:lnT>
                    <a:lnB>
                      <a:noFill/>
                    </a:lnB>
                    <a:lnTlToBr>
                      <a:noFill/>
                    </a:lnTlToBr>
                    <a:lnBlToTr>
                      <a:noFill/>
                    </a:lnBlToTr>
                    <a:solidFill>
                      <a:schemeClr val="tx1"/>
                    </a:solidFill>
                  </a:tcPr>
                </a:tc>
                <a:extLst>
                  <a:ext uri="{0D108BD9-81ED-4DB2-BD59-A6C34878D82A}">
                    <a16:rowId xmlns:a16="http://schemas.microsoft.com/office/drawing/2014/main" val="10001"/>
                  </a:ext>
                </a:extLst>
              </a:tr>
              <a:tr h="509588">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bg1"/>
                          </a:solidFill>
                          <a:effectLst/>
                          <a:latin typeface="Calibri" charset="0"/>
                          <a:ea typeface="MS PGothic" charset="-128"/>
                        </a:rPr>
                        <a:t>     0 – 14 years</a:t>
                      </a:r>
                    </a:p>
                  </a:txBody>
                  <a:tcPr marT="45730" marB="45730" horzOverflow="overflow">
                    <a:lnL>
                      <a:noFill/>
                    </a:lnL>
                    <a:lnR>
                      <a:noFill/>
                    </a:lnR>
                    <a:lnT>
                      <a:noFill/>
                    </a:lnT>
                    <a:lnB>
                      <a:noFill/>
                    </a:lnB>
                    <a:lnTlToBr>
                      <a:noFill/>
                    </a:lnTlToBr>
                    <a:lnBlToTr>
                      <a:noFill/>
                    </a:lnBlToTr>
                    <a:solidFill>
                      <a:schemeClr val="tx1"/>
                    </a:solidFill>
                  </a:tcPr>
                </a:tc>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bg1"/>
                          </a:solidFill>
                          <a:effectLst/>
                          <a:latin typeface="Calibri" charset="0"/>
                          <a:ea typeface="MS PGothic" charset="-128"/>
                        </a:rPr>
                        <a:t>0.80 (0.48 – 1.33)</a:t>
                      </a:r>
                    </a:p>
                  </a:txBody>
                  <a:tcPr marT="45730" marB="45730" horzOverflow="overflow">
                    <a:lnL>
                      <a:noFill/>
                    </a:lnL>
                    <a:lnR>
                      <a:noFill/>
                    </a:lnR>
                    <a:lnT>
                      <a:noFill/>
                    </a:lnT>
                    <a:lnB>
                      <a:noFill/>
                    </a:lnB>
                    <a:lnTlToBr>
                      <a:noFill/>
                    </a:lnTlToBr>
                    <a:lnBlToTr>
                      <a:noFill/>
                    </a:lnBlToTr>
                    <a:solidFill>
                      <a:schemeClr val="tx1"/>
                    </a:solidFill>
                  </a:tcPr>
                </a:tc>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0" i="0" u="none" strike="noStrike" cap="none" normalizeH="0" baseline="0">
                          <a:ln>
                            <a:noFill/>
                          </a:ln>
                          <a:solidFill>
                            <a:schemeClr val="bg1"/>
                          </a:solidFill>
                          <a:effectLst/>
                          <a:latin typeface="Calibri" charset="0"/>
                          <a:ea typeface="MS PGothic" charset="-128"/>
                        </a:rPr>
                        <a:t>1.04 (0.84 – 1.29)</a:t>
                      </a:r>
                    </a:p>
                  </a:txBody>
                  <a:tcPr marT="45730" marB="45730"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02"/>
                  </a:ext>
                </a:extLst>
              </a:tr>
              <a:tr h="509588">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bg1"/>
                          </a:solidFill>
                          <a:effectLst/>
                          <a:latin typeface="Calibri" charset="0"/>
                          <a:ea typeface="MS PGothic" charset="-128"/>
                        </a:rPr>
                        <a:t>     15 - 29</a:t>
                      </a:r>
                    </a:p>
                  </a:txBody>
                  <a:tcPr marT="45730" marB="45730" horzOverflow="overflow">
                    <a:lnL>
                      <a:noFill/>
                    </a:lnL>
                    <a:lnR>
                      <a:noFill/>
                    </a:lnR>
                    <a:lnT>
                      <a:noFill/>
                    </a:lnT>
                    <a:lnB>
                      <a:noFill/>
                    </a:lnB>
                    <a:lnTlToBr>
                      <a:noFill/>
                    </a:lnTlToBr>
                    <a:lnBlToTr>
                      <a:noFill/>
                    </a:lnBlToTr>
                    <a:solidFill>
                      <a:schemeClr val="tx1"/>
                    </a:solidFill>
                  </a:tcPr>
                </a:tc>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bg1"/>
                          </a:solidFill>
                          <a:effectLst/>
                          <a:latin typeface="Calibri" charset="0"/>
                          <a:ea typeface="MS PGothic" charset="-128"/>
                        </a:rPr>
                        <a:t>1.06 (0.58 – 1.92)</a:t>
                      </a:r>
                    </a:p>
                  </a:txBody>
                  <a:tcPr marT="45730" marB="45730" horzOverflow="overflow">
                    <a:lnL>
                      <a:noFill/>
                    </a:lnL>
                    <a:lnR>
                      <a:noFill/>
                    </a:lnR>
                    <a:lnT>
                      <a:noFill/>
                    </a:lnT>
                    <a:lnB>
                      <a:noFill/>
                    </a:lnB>
                    <a:lnTlToBr>
                      <a:noFill/>
                    </a:lnTlToBr>
                    <a:lnBlToTr>
                      <a:noFill/>
                    </a:lnBlToTr>
                    <a:solidFill>
                      <a:schemeClr val="tx1"/>
                    </a:solidFill>
                  </a:tcPr>
                </a:tc>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bg1"/>
                          </a:solidFill>
                          <a:effectLst/>
                          <a:latin typeface="Calibri" charset="0"/>
                          <a:ea typeface="MS PGothic" charset="-128"/>
                        </a:rPr>
                        <a:t>1.05 (0.69 – 1.62)</a:t>
                      </a:r>
                    </a:p>
                  </a:txBody>
                  <a:tcPr marT="45730" marB="45730" horzOverflow="overflow">
                    <a:lnL>
                      <a:noFill/>
                    </a:lnL>
                    <a:lnR>
                      <a:noFill/>
                    </a:lnR>
                    <a:lnT>
                      <a:noFill/>
                    </a:lnT>
                    <a:lnB>
                      <a:noFill/>
                    </a:lnB>
                    <a:lnTlToBr>
                      <a:noFill/>
                    </a:lnTlToBr>
                    <a:lnBlToTr>
                      <a:noFill/>
                    </a:lnBlToTr>
                    <a:solidFill>
                      <a:schemeClr val="tx1"/>
                    </a:solidFill>
                  </a:tcPr>
                </a:tc>
                <a:extLst>
                  <a:ext uri="{0D108BD9-81ED-4DB2-BD59-A6C34878D82A}">
                    <a16:rowId xmlns:a16="http://schemas.microsoft.com/office/drawing/2014/main" val="10003"/>
                  </a:ext>
                </a:extLst>
              </a:tr>
              <a:tr h="509588">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l" defTabSz="914400" rtl="0" eaLnBrk="1" fontAlgn="base" latinLnBrk="0" hangingPunct="1">
                        <a:lnSpc>
                          <a:spcPct val="100000"/>
                        </a:lnSpc>
                        <a:spcBef>
                          <a:spcPct val="0"/>
                        </a:spcBef>
                        <a:spcAft>
                          <a:spcPts val="600"/>
                        </a:spcAft>
                        <a:buClrTx/>
                        <a:buSzTx/>
                        <a:buFontTx/>
                        <a:buNone/>
                        <a:tabLst/>
                      </a:pPr>
                      <a:r>
                        <a:rPr kumimoji="0" lang="en-US" altLang="x-none" sz="2000" b="0" i="0" u="none" strike="noStrike" cap="none" normalizeH="0" baseline="0">
                          <a:ln>
                            <a:noFill/>
                          </a:ln>
                          <a:solidFill>
                            <a:schemeClr val="bg1"/>
                          </a:solidFill>
                          <a:effectLst/>
                          <a:latin typeface="Calibri" charset="0"/>
                          <a:ea typeface="MS PGothic" charset="-128"/>
                        </a:rPr>
                        <a:t>     ≥ 30</a:t>
                      </a:r>
                    </a:p>
                  </a:txBody>
                  <a:tcPr marT="45730" marB="4573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bg1"/>
                          </a:solidFill>
                          <a:effectLst/>
                          <a:latin typeface="Calibri" charset="0"/>
                          <a:ea typeface="MS PGothic" charset="-128"/>
                        </a:rPr>
                        <a:t>3.11 (1.10 – 8.77)</a:t>
                      </a:r>
                    </a:p>
                  </a:txBody>
                  <a:tcPr marT="45730" marB="4573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buClr>
                          <a:schemeClr val="accent1"/>
                        </a:buClr>
                        <a:buSzPct val="85000"/>
                        <a:buFont typeface="Arial" charset="0"/>
                        <a:defRPr sz="2000">
                          <a:solidFill>
                            <a:schemeClr val="tx1"/>
                          </a:solidFill>
                          <a:latin typeface="Arial" charset="0"/>
                          <a:ea typeface="MS PGothic" charset="-128"/>
                        </a:defRPr>
                      </a:lvl1pPr>
                      <a:lvl2pPr marL="742950" indent="-285750">
                        <a:spcBef>
                          <a:spcPct val="20000"/>
                        </a:spcBef>
                        <a:buClr>
                          <a:schemeClr val="accent1"/>
                        </a:buClr>
                        <a:buSzPct val="85000"/>
                        <a:buFont typeface="Arial" charset="0"/>
                        <a:defRPr>
                          <a:solidFill>
                            <a:schemeClr val="tx1"/>
                          </a:solidFill>
                          <a:latin typeface="Arial" charset="0"/>
                          <a:ea typeface="MS PGothic" charset="-128"/>
                        </a:defRPr>
                      </a:lvl2pPr>
                      <a:lvl3pPr marL="1143000" indent="-228600">
                        <a:spcBef>
                          <a:spcPct val="20000"/>
                        </a:spcBef>
                        <a:buClr>
                          <a:schemeClr val="accent1"/>
                        </a:buClr>
                        <a:buSzPct val="90000"/>
                        <a:buFont typeface="Arial" charset="0"/>
                        <a:defRPr sz="1600">
                          <a:solidFill>
                            <a:schemeClr val="tx1"/>
                          </a:solidFill>
                          <a:latin typeface="Arial" charset="0"/>
                          <a:ea typeface="MS PGothic" charset="-128"/>
                        </a:defRPr>
                      </a:lvl3pPr>
                      <a:lvl4pPr marL="1600200" indent="-228600">
                        <a:spcBef>
                          <a:spcPct val="20000"/>
                        </a:spcBef>
                        <a:buClr>
                          <a:schemeClr val="accent1"/>
                        </a:buClr>
                        <a:buFont typeface="Arial" charset="0"/>
                        <a:defRPr sz="1400">
                          <a:solidFill>
                            <a:schemeClr val="tx1"/>
                          </a:solidFill>
                          <a:latin typeface="Arial" charset="0"/>
                          <a:ea typeface="MS PGothic" charset="-128"/>
                        </a:defRPr>
                      </a:lvl4pPr>
                      <a:lvl5pPr marL="2057400" indent="-228600">
                        <a:spcBef>
                          <a:spcPct val="20000"/>
                        </a:spcBef>
                        <a:buClr>
                          <a:schemeClr val="accent1"/>
                        </a:buClr>
                        <a:buSzPct val="100000"/>
                        <a:buFont typeface="Arial" charset="0"/>
                        <a:defRPr sz="1200">
                          <a:solidFill>
                            <a:schemeClr val="tx1"/>
                          </a:solidFill>
                          <a:latin typeface="Arial" charset="0"/>
                          <a:ea typeface="MS PGothic" charset="-128"/>
                        </a:defRPr>
                      </a:lvl5pPr>
                      <a:lvl6pPr marL="25146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6pPr>
                      <a:lvl7pPr marL="29718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7pPr>
                      <a:lvl8pPr marL="34290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8pPr>
                      <a:lvl9pPr marL="3886200" indent="-228600" eaLnBrk="0" fontAlgn="base" hangingPunct="0">
                        <a:spcBef>
                          <a:spcPct val="20000"/>
                        </a:spcBef>
                        <a:spcAft>
                          <a:spcPct val="0"/>
                        </a:spcAft>
                        <a:buClr>
                          <a:schemeClr val="accent1"/>
                        </a:buClr>
                        <a:buSzPct val="100000"/>
                        <a:buFont typeface="Arial" charset="0"/>
                        <a:defRPr sz="1200">
                          <a:solidFill>
                            <a:schemeClr val="tx1"/>
                          </a:solidFill>
                          <a:latin typeface="Arial" charset="0"/>
                          <a:ea typeface="MS PGothic" charset="-128"/>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x-none" sz="2000" b="0" i="0" u="none" strike="noStrike" cap="none" normalizeH="0" baseline="0" dirty="0">
                          <a:ln>
                            <a:noFill/>
                          </a:ln>
                          <a:solidFill>
                            <a:schemeClr val="bg1"/>
                          </a:solidFill>
                          <a:effectLst/>
                          <a:latin typeface="Calibri" charset="0"/>
                          <a:ea typeface="MS PGothic" charset="-128"/>
                        </a:rPr>
                        <a:t>2.25 (0.92 – 5.52)</a:t>
                      </a:r>
                    </a:p>
                  </a:txBody>
                  <a:tcPr marT="45730" marB="45730" horzOverflow="overflow">
                    <a:lnL>
                      <a:noFill/>
                    </a:lnL>
                    <a:lnR>
                      <a:noFill/>
                    </a:lnR>
                    <a:lnT>
                      <a:noFill/>
                    </a:lnT>
                    <a:lnB w="12700" cap="flat" cmpd="sng" algn="ctr">
                      <a:solidFill>
                        <a:srgbClr val="000000"/>
                      </a:solidFill>
                      <a:prstDash val="solid"/>
                      <a:round/>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val="10004"/>
                  </a:ext>
                </a:extLst>
              </a:tr>
            </a:tbl>
          </a:graphicData>
        </a:graphic>
      </p:graphicFrame>
      <p:sp>
        <p:nvSpPr>
          <p:cNvPr id="101397" name="TextBox 2"/>
          <p:cNvSpPr txBox="1">
            <a:spLocks noChangeArrowheads="1"/>
          </p:cNvSpPr>
          <p:nvPr/>
        </p:nvSpPr>
        <p:spPr bwMode="auto">
          <a:xfrm>
            <a:off x="1100139" y="5657850"/>
            <a:ext cx="1041558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128"/>
              </a:defRPr>
            </a:lvl1pPr>
            <a:lvl2pPr marL="742950" indent="-285750">
              <a:defRPr sz="2400">
                <a:solidFill>
                  <a:schemeClr val="tx1"/>
                </a:solidFill>
                <a:latin typeface="Arial" charset="0"/>
                <a:ea typeface="MS PGothic" charset="-128"/>
              </a:defRPr>
            </a:lvl2pPr>
            <a:lvl3pPr marL="1143000" indent="-228600">
              <a:defRPr sz="2400">
                <a:solidFill>
                  <a:schemeClr val="tx1"/>
                </a:solidFill>
                <a:latin typeface="Arial" charset="0"/>
                <a:ea typeface="MS PGothic" charset="-128"/>
              </a:defRPr>
            </a:lvl3pPr>
            <a:lvl4pPr marL="1600200" indent="-228600">
              <a:defRPr sz="2400">
                <a:solidFill>
                  <a:schemeClr val="tx1"/>
                </a:solidFill>
                <a:latin typeface="Arial" charset="0"/>
                <a:ea typeface="MS PGothic" charset="-128"/>
              </a:defRPr>
            </a:lvl4pPr>
            <a:lvl5pPr marL="2057400" indent="-228600">
              <a:defRPr sz="2400">
                <a:solidFill>
                  <a:schemeClr val="tx1"/>
                </a:solidFill>
                <a:latin typeface="Arial" charset="0"/>
                <a:ea typeface="MS PGothic" charset="-128"/>
              </a:defRPr>
            </a:lvl5pPr>
            <a:lvl6pPr marL="2514600" indent="-228600" defTabSz="457200" eaLnBrk="0" fontAlgn="base" hangingPunct="0">
              <a:spcBef>
                <a:spcPct val="0"/>
              </a:spcBef>
              <a:spcAft>
                <a:spcPct val="0"/>
              </a:spcAft>
              <a:defRPr sz="2400">
                <a:solidFill>
                  <a:schemeClr val="tx1"/>
                </a:solidFill>
                <a:latin typeface="Arial" charset="0"/>
                <a:ea typeface="MS PGothic" charset="-128"/>
              </a:defRPr>
            </a:lvl6pPr>
            <a:lvl7pPr marL="2971800" indent="-228600" defTabSz="457200" eaLnBrk="0" fontAlgn="base" hangingPunct="0">
              <a:spcBef>
                <a:spcPct val="0"/>
              </a:spcBef>
              <a:spcAft>
                <a:spcPct val="0"/>
              </a:spcAft>
              <a:defRPr sz="2400">
                <a:solidFill>
                  <a:schemeClr val="tx1"/>
                </a:solidFill>
                <a:latin typeface="Arial" charset="0"/>
                <a:ea typeface="MS PGothic" charset="-128"/>
              </a:defRPr>
            </a:lvl7pPr>
            <a:lvl8pPr marL="3429000" indent="-228600" defTabSz="457200" eaLnBrk="0" fontAlgn="base" hangingPunct="0">
              <a:spcBef>
                <a:spcPct val="0"/>
              </a:spcBef>
              <a:spcAft>
                <a:spcPct val="0"/>
              </a:spcAft>
              <a:defRPr sz="2400">
                <a:solidFill>
                  <a:schemeClr val="tx1"/>
                </a:solidFill>
                <a:latin typeface="Arial" charset="0"/>
                <a:ea typeface="MS PGothic" charset="-128"/>
              </a:defRPr>
            </a:lvl8pPr>
            <a:lvl9pPr marL="3886200" indent="-228600" defTabSz="457200" eaLnBrk="0" fontAlgn="base" hangingPunct="0">
              <a:spcBef>
                <a:spcPct val="0"/>
              </a:spcBef>
              <a:spcAft>
                <a:spcPct val="0"/>
              </a:spcAft>
              <a:defRPr sz="2400">
                <a:solidFill>
                  <a:schemeClr val="tx1"/>
                </a:solidFill>
                <a:latin typeface="Arial" charset="0"/>
                <a:ea typeface="MS PGothic" charset="-128"/>
              </a:defRPr>
            </a:lvl9pPr>
          </a:lstStyle>
          <a:p>
            <a:r>
              <a:rPr lang="en-US" altLang="x-none" sz="1800"/>
              <a:t>Source: Grundy A, Richardson H, Burstyn I, </a:t>
            </a:r>
            <a:r>
              <a:rPr lang="en-US" altLang="x-none" sz="1800" dirty="0" err="1"/>
              <a:t>Lohrisch</a:t>
            </a:r>
            <a:r>
              <a:rPr lang="en-US" altLang="x-none" sz="1800" dirty="0"/>
              <a:t> C, </a:t>
            </a:r>
            <a:r>
              <a:rPr lang="en-US" altLang="x-none" sz="1800" dirty="0" err="1"/>
              <a:t>SenGupta</a:t>
            </a:r>
            <a:r>
              <a:rPr lang="en-US" altLang="x-none" sz="1800" dirty="0"/>
              <a:t> SK, Lai AS, Lee D, Spinelli JJ, Aronson KJ. Increased risk of breast cancer associated with long-term shift work in Canada. </a:t>
            </a:r>
            <a:r>
              <a:rPr lang="en-US" altLang="x-none" sz="1800" u="sng" dirty="0"/>
              <a:t>Occupational and Environmental Medicine</a:t>
            </a:r>
            <a:r>
              <a:rPr lang="en-US" altLang="x-none" sz="1800" dirty="0"/>
              <a:t> 2013;70:831-838.</a:t>
            </a:r>
          </a:p>
        </p:txBody>
      </p:sp>
    </p:spTree>
    <p:extLst>
      <p:ext uri="{BB962C8B-B14F-4D97-AF65-F5344CB8AC3E}">
        <p14:creationId xmlns:p14="http://schemas.microsoft.com/office/powerpoint/2010/main" val="93002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4400" cap="none" dirty="0"/>
              <a:t>Methods: Residential histories … to LAN</a:t>
            </a:r>
          </a:p>
        </p:txBody>
      </p:sp>
      <p:sp>
        <p:nvSpPr>
          <p:cNvPr id="3" name="Content Placeholder 2"/>
          <p:cNvSpPr>
            <a:spLocks noGrp="1"/>
          </p:cNvSpPr>
          <p:nvPr>
            <p:ph sz="quarter" idx="13"/>
          </p:nvPr>
        </p:nvSpPr>
        <p:spPr>
          <a:xfrm>
            <a:off x="744279" y="1585913"/>
            <a:ext cx="10717619" cy="5027538"/>
          </a:xfrm>
        </p:spPr>
        <p:txBody>
          <a:bodyPr>
            <a:normAutofit fontScale="92500" lnSpcReduction="20000"/>
          </a:bodyPr>
          <a:lstStyle/>
          <a:p>
            <a:pPr>
              <a:spcBef>
                <a:spcPts val="0"/>
              </a:spcBef>
              <a:spcAft>
                <a:spcPts val="1000"/>
              </a:spcAft>
            </a:pPr>
            <a:r>
              <a:rPr lang="en-US" sz="3000" dirty="0"/>
              <a:t>Objective: to determine if outdoor LAN at place of residence is associated with breast cancer risk</a:t>
            </a:r>
          </a:p>
          <a:p>
            <a:pPr>
              <a:spcAft>
                <a:spcPts val="1000"/>
              </a:spcAft>
            </a:pPr>
            <a:r>
              <a:rPr lang="en-US" sz="3000" dirty="0"/>
              <a:t>778 breast cancer cases; 830 women without breast cancer</a:t>
            </a:r>
          </a:p>
          <a:p>
            <a:pPr>
              <a:spcAft>
                <a:spcPts val="1000"/>
              </a:spcAft>
            </a:pPr>
            <a:r>
              <a:rPr lang="en-US" sz="3000" dirty="0"/>
              <a:t>Lifetime residential histories collected using questionnaire; residences geocoded</a:t>
            </a:r>
          </a:p>
          <a:p>
            <a:pPr>
              <a:spcBef>
                <a:spcPts val="0"/>
              </a:spcBef>
              <a:spcAft>
                <a:spcPts val="500"/>
              </a:spcAft>
            </a:pPr>
            <a:r>
              <a:rPr lang="en-US" sz="3000" i="1" dirty="0"/>
              <a:t>A priori </a:t>
            </a:r>
            <a:r>
              <a:rPr lang="en-US" sz="3000" dirty="0"/>
              <a:t>exposure window: 10-20 years before enrolment in study</a:t>
            </a:r>
          </a:p>
          <a:p>
            <a:pPr lvl="1">
              <a:spcAft>
                <a:spcPts val="500"/>
              </a:spcAft>
            </a:pPr>
            <a:r>
              <a:rPr lang="en-GB" sz="2600" dirty="0"/>
              <a:t>Inclusion: at least 1 address in map range during exposure window</a:t>
            </a:r>
          </a:p>
          <a:p>
            <a:pPr lvl="1">
              <a:spcBef>
                <a:spcPts val="0"/>
              </a:spcBef>
              <a:spcAft>
                <a:spcPts val="500"/>
              </a:spcAft>
            </a:pPr>
            <a:r>
              <a:rPr lang="en-US" sz="2600" dirty="0"/>
              <a:t>Median # of residences = </a:t>
            </a:r>
            <a:r>
              <a:rPr lang="en-US" sz="2600" b="1" dirty="0"/>
              <a:t>2</a:t>
            </a:r>
          </a:p>
          <a:p>
            <a:pPr lvl="2">
              <a:spcBef>
                <a:spcPts val="0"/>
              </a:spcBef>
              <a:spcAft>
                <a:spcPts val="500"/>
              </a:spcAft>
            </a:pPr>
            <a:r>
              <a:rPr lang="en-US" sz="2200" dirty="0"/>
              <a:t>Range = 1 to 10 </a:t>
            </a:r>
          </a:p>
          <a:p>
            <a:pPr lvl="1">
              <a:spcBef>
                <a:spcPts val="0"/>
              </a:spcBef>
              <a:spcAft>
                <a:spcPts val="500"/>
              </a:spcAft>
            </a:pPr>
            <a:r>
              <a:rPr lang="en-US" sz="2600" dirty="0"/>
              <a:t>Average # </a:t>
            </a:r>
            <a:r>
              <a:rPr lang="en-US" sz="2600" dirty="0" err="1"/>
              <a:t>yrs</a:t>
            </a:r>
            <a:r>
              <a:rPr lang="en-US" sz="2600" dirty="0"/>
              <a:t> of residential history = </a:t>
            </a:r>
            <a:r>
              <a:rPr lang="en-US" sz="2600" b="1" dirty="0"/>
              <a:t>8.9 </a:t>
            </a:r>
            <a:r>
              <a:rPr lang="en-US" sz="2600" b="1" dirty="0" err="1"/>
              <a:t>yrs</a:t>
            </a:r>
            <a:endParaRPr lang="en-US" sz="2600" b="1" dirty="0"/>
          </a:p>
          <a:p>
            <a:pPr lvl="2">
              <a:spcBef>
                <a:spcPts val="0"/>
              </a:spcBef>
              <a:spcAft>
                <a:spcPts val="500"/>
              </a:spcAft>
            </a:pPr>
            <a:r>
              <a:rPr lang="en-US" sz="2200" dirty="0"/>
              <a:t>Std. dev. =  2.0 </a:t>
            </a:r>
            <a:r>
              <a:rPr lang="en-US" sz="2200" dirty="0" err="1"/>
              <a:t>yrs</a:t>
            </a:r>
            <a:endParaRPr lang="en-US" sz="2200" dirty="0"/>
          </a:p>
          <a:p>
            <a:pPr lvl="2">
              <a:spcBef>
                <a:spcPts val="0"/>
              </a:spcBef>
              <a:spcAft>
                <a:spcPts val="500"/>
              </a:spcAft>
            </a:pPr>
            <a:r>
              <a:rPr lang="en-US" sz="2200" dirty="0"/>
              <a:t>Range = 6 months to 10 </a:t>
            </a:r>
            <a:r>
              <a:rPr lang="en-US" sz="2200" dirty="0" err="1"/>
              <a:t>yrs</a:t>
            </a:r>
            <a:endParaRPr lang="en-US" sz="2200" dirty="0"/>
          </a:p>
        </p:txBody>
      </p:sp>
    </p:spTree>
    <p:extLst>
      <p:ext uri="{BB962C8B-B14F-4D97-AF65-F5344CB8AC3E}">
        <p14:creationId xmlns:p14="http://schemas.microsoft.com/office/powerpoint/2010/main" val="4210141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4"/>
            <a:ext cx="10515600" cy="1325563"/>
          </a:xfrm>
        </p:spPr>
        <p:txBody>
          <a:bodyPr anchor="ctr"/>
          <a:lstStyle/>
          <a:p>
            <a:r>
              <a:rPr lang="en-US" sz="4400" cap="none" dirty="0"/>
              <a:t>Methods: LAN Sources</a:t>
            </a:r>
          </a:p>
        </p:txBody>
      </p:sp>
      <p:sp>
        <p:nvSpPr>
          <p:cNvPr id="3" name="Content Placeholder 2"/>
          <p:cNvSpPr>
            <a:spLocks noGrp="1"/>
          </p:cNvSpPr>
          <p:nvPr>
            <p:ph sz="quarter" idx="13"/>
          </p:nvPr>
        </p:nvSpPr>
        <p:spPr>
          <a:xfrm>
            <a:off x="838200" y="1527858"/>
            <a:ext cx="10713334" cy="4649105"/>
          </a:xfrm>
        </p:spPr>
        <p:txBody>
          <a:bodyPr>
            <a:normAutofit lnSpcReduction="10000"/>
          </a:bodyPr>
          <a:lstStyle/>
          <a:p>
            <a:r>
              <a:rPr lang="en-US" sz="2800" dirty="0"/>
              <a:t>Outdoor LAN derived from 3 sources, estimated for each residence:</a:t>
            </a:r>
          </a:p>
          <a:p>
            <a:pPr lvl="1"/>
            <a:r>
              <a:rPr lang="en-US" sz="2400" dirty="0"/>
              <a:t>1) Satellite imagery from the International Space Station (ISS) in 2013</a:t>
            </a:r>
          </a:p>
          <a:p>
            <a:pPr lvl="2"/>
            <a:r>
              <a:rPr lang="en-US" sz="2000" dirty="0"/>
              <a:t>~10m resolution</a:t>
            </a:r>
          </a:p>
          <a:p>
            <a:pPr lvl="1"/>
            <a:r>
              <a:rPr lang="en-US" sz="2400" dirty="0"/>
              <a:t>2) Visible Infrared Radiometer Suite Day-Night Band data (DNB) in 2012</a:t>
            </a:r>
          </a:p>
          <a:p>
            <a:pPr lvl="2"/>
            <a:r>
              <a:rPr lang="en-US" sz="2000" dirty="0"/>
              <a:t>~750m resolution</a:t>
            </a:r>
          </a:p>
          <a:p>
            <a:pPr lvl="1"/>
            <a:r>
              <a:rPr lang="en-US" sz="2400" dirty="0"/>
              <a:t>3) U.S. Defense Meteorological Satellite Program (DMSP) imagery data in 2010</a:t>
            </a:r>
          </a:p>
          <a:p>
            <a:pPr lvl="2"/>
            <a:r>
              <a:rPr lang="en-US" sz="2000" dirty="0"/>
              <a:t>~5-7km resolution</a:t>
            </a:r>
          </a:p>
          <a:p>
            <a:endParaRPr lang="en-US" dirty="0"/>
          </a:p>
          <a:p>
            <a:r>
              <a:rPr lang="en-US" sz="2800" dirty="0"/>
              <a:t>Analysis measure: Cumulative time-weighted average LAN for each participant in period </a:t>
            </a:r>
            <a:r>
              <a:rPr lang="en-GB" sz="2800" dirty="0"/>
              <a:t>10 to 20 years before enrolment</a:t>
            </a:r>
            <a:endParaRPr lang="en-US" sz="2800" dirty="0"/>
          </a:p>
          <a:p>
            <a:endParaRPr lang="en-US" dirty="0"/>
          </a:p>
          <a:p>
            <a:pPr lvl="2"/>
            <a:endParaRPr lang="en-US" dirty="0"/>
          </a:p>
        </p:txBody>
      </p:sp>
    </p:spTree>
    <p:extLst>
      <p:ext uri="{BB962C8B-B14F-4D97-AF65-F5344CB8AC3E}">
        <p14:creationId xmlns:p14="http://schemas.microsoft.com/office/powerpoint/2010/main" val="1050326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709" y="874643"/>
            <a:ext cx="9178724" cy="5641264"/>
          </a:xfrm>
          <a:prstGeom prst="rect">
            <a:avLst/>
          </a:prstGeom>
        </p:spPr>
      </p:pic>
      <p:sp>
        <p:nvSpPr>
          <p:cNvPr id="11" name="TextBox 10"/>
          <p:cNvSpPr txBox="1"/>
          <p:nvPr/>
        </p:nvSpPr>
        <p:spPr>
          <a:xfrm>
            <a:off x="94526" y="6515907"/>
            <a:ext cx="6793591" cy="307777"/>
          </a:xfrm>
          <a:prstGeom prst="rect">
            <a:avLst/>
          </a:prstGeom>
          <a:noFill/>
        </p:spPr>
        <p:txBody>
          <a:bodyPr wrap="none" rtlCol="0">
            <a:spAutoFit/>
          </a:bodyPr>
          <a:lstStyle/>
          <a:p>
            <a:r>
              <a:rPr lang="en-GB" sz="1400" dirty="0"/>
              <a:t>Image courtesy of the Earth Science and Remote Sensing Unit, NASA Johnson Space Center</a:t>
            </a:r>
            <a:endParaRPr lang="en-US" sz="1400" dirty="0"/>
          </a:p>
        </p:txBody>
      </p:sp>
      <p:sp>
        <p:nvSpPr>
          <p:cNvPr id="12" name="TextBox 11"/>
          <p:cNvSpPr txBox="1"/>
          <p:nvPr/>
        </p:nvSpPr>
        <p:spPr>
          <a:xfrm>
            <a:off x="3819645" y="0"/>
            <a:ext cx="4137286" cy="1015663"/>
          </a:xfrm>
          <a:prstGeom prst="rect">
            <a:avLst/>
          </a:prstGeom>
          <a:noFill/>
        </p:spPr>
        <p:txBody>
          <a:bodyPr wrap="none" rtlCol="0">
            <a:spAutoFit/>
          </a:bodyPr>
          <a:lstStyle/>
          <a:p>
            <a:r>
              <a:rPr lang="en-US" sz="2000" b="1" dirty="0"/>
              <a:t>Kingston,  ON </a:t>
            </a:r>
            <a:r>
              <a:rPr lang="en-US" sz="2000" dirty="0"/>
              <a:t>– taken on Jan 22, 2013</a:t>
            </a:r>
          </a:p>
          <a:p>
            <a:pPr algn="ctr"/>
            <a:r>
              <a:rPr lang="en-US" sz="2000" dirty="0"/>
              <a:t>44.2312° N, 76.4860° W</a:t>
            </a:r>
          </a:p>
          <a:p>
            <a:endParaRPr lang="en-US"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63" y="707886"/>
            <a:ext cx="11430000" cy="5799870"/>
          </a:xfrm>
          <a:prstGeom prst="rect">
            <a:avLst/>
          </a:prstGeom>
        </p:spPr>
      </p:pic>
    </p:spTree>
    <p:extLst>
      <p:ext uri="{BB962C8B-B14F-4D97-AF65-F5344CB8AC3E}">
        <p14:creationId xmlns:p14="http://schemas.microsoft.com/office/powerpoint/2010/main" val="66088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9645" y="0"/>
            <a:ext cx="4591578" cy="707886"/>
          </a:xfrm>
          <a:prstGeom prst="rect">
            <a:avLst/>
          </a:prstGeom>
          <a:noFill/>
        </p:spPr>
        <p:txBody>
          <a:bodyPr wrap="none" rtlCol="0">
            <a:spAutoFit/>
          </a:bodyPr>
          <a:lstStyle/>
          <a:p>
            <a:r>
              <a:rPr lang="en-US" sz="2000" b="1" dirty="0"/>
              <a:t>Vancouver,  BC </a:t>
            </a:r>
            <a:r>
              <a:rPr lang="en-US" sz="2000" dirty="0"/>
              <a:t>– taken on March 31, 2013</a:t>
            </a:r>
          </a:p>
          <a:p>
            <a:pPr algn="ctr"/>
            <a:r>
              <a:rPr lang="en-US" sz="2000" dirty="0"/>
              <a:t>49.2827° N, 123.1207° W</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 y="814388"/>
            <a:ext cx="11315699" cy="5633239"/>
          </a:xfrm>
          <a:prstGeom prst="rect">
            <a:avLst/>
          </a:prstGeom>
        </p:spPr>
      </p:pic>
      <p:sp>
        <p:nvSpPr>
          <p:cNvPr id="5" name="TextBox 4"/>
          <p:cNvSpPr txBox="1"/>
          <p:nvPr/>
        </p:nvSpPr>
        <p:spPr>
          <a:xfrm>
            <a:off x="94526" y="6515907"/>
            <a:ext cx="6793591" cy="307777"/>
          </a:xfrm>
          <a:prstGeom prst="rect">
            <a:avLst/>
          </a:prstGeom>
          <a:noFill/>
        </p:spPr>
        <p:txBody>
          <a:bodyPr wrap="none" rtlCol="0">
            <a:spAutoFit/>
          </a:bodyPr>
          <a:lstStyle/>
          <a:p>
            <a:r>
              <a:rPr lang="en-GB" sz="1400" dirty="0"/>
              <a:t>Image courtesy of the Earth Science and Remote Sensing Unit, NASA Johnson Space Center</a:t>
            </a:r>
            <a:endParaRPr lang="en-US" sz="1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 y="814387"/>
            <a:ext cx="11315699" cy="5633239"/>
          </a:xfrm>
          <a:prstGeom prst="rect">
            <a:avLst/>
          </a:prstGeom>
        </p:spPr>
      </p:pic>
    </p:spTree>
    <p:extLst>
      <p:ext uri="{BB962C8B-B14F-4D97-AF65-F5344CB8AC3E}">
        <p14:creationId xmlns:p14="http://schemas.microsoft.com/office/powerpoint/2010/main" val="3785773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89520" y="784"/>
            <a:ext cx="10515600" cy="1325563"/>
          </a:xfrm>
        </p:spPr>
        <p:txBody>
          <a:bodyPr anchor="ctr"/>
          <a:lstStyle/>
          <a:p>
            <a:r>
              <a:rPr lang="en-US" sz="4400" cap="none" dirty="0"/>
              <a:t>Example using DMSP</a:t>
            </a:r>
          </a:p>
        </p:txBody>
      </p:sp>
      <p:sp>
        <p:nvSpPr>
          <p:cNvPr id="3" name="Content Placeholder 2"/>
          <p:cNvSpPr>
            <a:spLocks noGrp="1"/>
          </p:cNvSpPr>
          <p:nvPr>
            <p:ph sz="quarter" idx="13"/>
          </p:nvPr>
        </p:nvSpPr>
        <p:spPr>
          <a:xfrm>
            <a:off x="838200" y="1527858"/>
            <a:ext cx="10713334" cy="4649105"/>
          </a:xfrm>
        </p:spPr>
        <p:txBody>
          <a:bodyPr>
            <a:normAutofit/>
          </a:bodyPr>
          <a:lstStyle/>
          <a:p>
            <a:r>
              <a:rPr lang="en-US" sz="2800" dirty="0"/>
              <a:t>E.g. participant with 3 residences 10-20 years before enrolment</a:t>
            </a:r>
          </a:p>
          <a:p>
            <a:endParaRPr lang="en-US" dirty="0"/>
          </a:p>
          <a:p>
            <a:pPr lvl="2"/>
            <a:endParaRPr lang="en-US" dirty="0"/>
          </a:p>
        </p:txBody>
      </p:sp>
      <p:pic>
        <p:nvPicPr>
          <p:cNvPr id="1026" name="Picture 2" descr="C:\Users\Lin Yang\AppData\Local\Microsoft\Windows\INetCache\IE\STCQ2SSR\rodentia-icons_user-hom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708265"/>
            <a:ext cx="1289597" cy="12783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Lin Yang\AppData\Local\Microsoft\Windows\INetCache\IE\STCQ2SSR\rodentia-icons_user-hom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960" y="3708265"/>
            <a:ext cx="1289597" cy="12783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Lin Yang\AppData\Local\Microsoft\Windows\INetCache\IE\STCQ2SSR\rodentia-icons_user-hom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7723" y="3708265"/>
            <a:ext cx="1289597" cy="127832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50952" y="2998013"/>
            <a:ext cx="1474250" cy="646331"/>
          </a:xfrm>
          <a:prstGeom prst="rect">
            <a:avLst/>
          </a:prstGeom>
          <a:noFill/>
        </p:spPr>
        <p:txBody>
          <a:bodyPr wrap="none" rtlCol="0">
            <a:spAutoFit/>
          </a:bodyPr>
          <a:lstStyle/>
          <a:p>
            <a:pPr algn="ctr"/>
            <a:r>
              <a:rPr lang="en-US" b="1" dirty="0"/>
              <a:t>Residence 1 –</a:t>
            </a:r>
          </a:p>
          <a:p>
            <a:pPr algn="ctr"/>
            <a:r>
              <a:rPr lang="en-US" dirty="0"/>
              <a:t> 3 years</a:t>
            </a:r>
          </a:p>
        </p:txBody>
      </p:sp>
      <p:sp>
        <p:nvSpPr>
          <p:cNvPr id="8" name="TextBox 7"/>
          <p:cNvSpPr txBox="1"/>
          <p:nvPr/>
        </p:nvSpPr>
        <p:spPr>
          <a:xfrm>
            <a:off x="2693928" y="2998013"/>
            <a:ext cx="1474250" cy="646331"/>
          </a:xfrm>
          <a:prstGeom prst="rect">
            <a:avLst/>
          </a:prstGeom>
          <a:noFill/>
        </p:spPr>
        <p:txBody>
          <a:bodyPr wrap="none" rtlCol="0">
            <a:spAutoFit/>
          </a:bodyPr>
          <a:lstStyle/>
          <a:p>
            <a:pPr algn="ctr"/>
            <a:r>
              <a:rPr lang="en-US" b="1" dirty="0"/>
              <a:t>Residence 2 –</a:t>
            </a:r>
          </a:p>
          <a:p>
            <a:pPr algn="ctr"/>
            <a:r>
              <a:rPr lang="en-US" dirty="0"/>
              <a:t>2 years</a:t>
            </a:r>
          </a:p>
        </p:txBody>
      </p:sp>
      <p:sp>
        <p:nvSpPr>
          <p:cNvPr id="9" name="TextBox 8"/>
          <p:cNvSpPr txBox="1"/>
          <p:nvPr/>
        </p:nvSpPr>
        <p:spPr>
          <a:xfrm>
            <a:off x="4643230" y="2998013"/>
            <a:ext cx="1527149" cy="923330"/>
          </a:xfrm>
          <a:prstGeom prst="rect">
            <a:avLst/>
          </a:prstGeom>
          <a:noFill/>
        </p:spPr>
        <p:txBody>
          <a:bodyPr wrap="none" rtlCol="0">
            <a:spAutoFit/>
          </a:bodyPr>
          <a:lstStyle/>
          <a:p>
            <a:pPr algn="ctr"/>
            <a:r>
              <a:rPr lang="en-US" b="1" dirty="0"/>
              <a:t>Residence  3 –</a:t>
            </a:r>
          </a:p>
          <a:p>
            <a:pPr algn="ctr"/>
            <a:r>
              <a:rPr lang="en-US" dirty="0"/>
              <a:t>5 years</a:t>
            </a:r>
          </a:p>
          <a:p>
            <a:pPr marL="285750" indent="-285750">
              <a:buFontTx/>
              <a:buChar char="-"/>
            </a:pPr>
            <a:endParaRPr lang="en-US" dirty="0"/>
          </a:p>
        </p:txBody>
      </p:sp>
      <p:sp>
        <p:nvSpPr>
          <p:cNvPr id="7" name="TextBox 6"/>
          <p:cNvSpPr txBox="1"/>
          <p:nvPr/>
        </p:nvSpPr>
        <p:spPr>
          <a:xfrm>
            <a:off x="587656" y="5326912"/>
            <a:ext cx="1860638" cy="646331"/>
          </a:xfrm>
          <a:prstGeom prst="rect">
            <a:avLst/>
          </a:prstGeom>
          <a:noFill/>
        </p:spPr>
        <p:txBody>
          <a:bodyPr wrap="none" rtlCol="0">
            <a:spAutoFit/>
          </a:bodyPr>
          <a:lstStyle/>
          <a:p>
            <a:r>
              <a:rPr lang="en-US" dirty="0"/>
              <a:t>DMSP: 200 x 3 </a:t>
            </a:r>
            <a:r>
              <a:rPr lang="en-US" dirty="0" err="1"/>
              <a:t>yrs</a:t>
            </a:r>
            <a:endParaRPr lang="en-US" dirty="0"/>
          </a:p>
          <a:p>
            <a:r>
              <a:rPr lang="en-US" dirty="0"/>
              <a:t>            = 600  </a:t>
            </a:r>
          </a:p>
        </p:txBody>
      </p:sp>
      <p:sp>
        <p:nvSpPr>
          <p:cNvPr id="11" name="TextBox 10"/>
          <p:cNvSpPr txBox="1"/>
          <p:nvPr/>
        </p:nvSpPr>
        <p:spPr>
          <a:xfrm>
            <a:off x="2552439" y="5326911"/>
            <a:ext cx="1860638" cy="646331"/>
          </a:xfrm>
          <a:prstGeom prst="rect">
            <a:avLst/>
          </a:prstGeom>
          <a:noFill/>
        </p:spPr>
        <p:txBody>
          <a:bodyPr wrap="none" rtlCol="0">
            <a:spAutoFit/>
          </a:bodyPr>
          <a:lstStyle/>
          <a:p>
            <a:r>
              <a:rPr lang="en-US" dirty="0"/>
              <a:t>DMSP: 150 x 2 </a:t>
            </a:r>
            <a:r>
              <a:rPr lang="en-US" dirty="0" err="1"/>
              <a:t>yrs</a:t>
            </a:r>
            <a:endParaRPr lang="en-US" dirty="0"/>
          </a:p>
          <a:p>
            <a:r>
              <a:rPr lang="en-US" dirty="0"/>
              <a:t>            = 300  </a:t>
            </a:r>
          </a:p>
        </p:txBody>
      </p:sp>
      <p:sp>
        <p:nvSpPr>
          <p:cNvPr id="12" name="TextBox 11"/>
          <p:cNvSpPr txBox="1"/>
          <p:nvPr/>
        </p:nvSpPr>
        <p:spPr>
          <a:xfrm>
            <a:off x="4643230" y="5349467"/>
            <a:ext cx="1860638" cy="646331"/>
          </a:xfrm>
          <a:prstGeom prst="rect">
            <a:avLst/>
          </a:prstGeom>
          <a:noFill/>
        </p:spPr>
        <p:txBody>
          <a:bodyPr wrap="none" rtlCol="0">
            <a:spAutoFit/>
          </a:bodyPr>
          <a:lstStyle/>
          <a:p>
            <a:r>
              <a:rPr lang="en-US" dirty="0"/>
              <a:t>DMSP: 300 x 5 </a:t>
            </a:r>
            <a:r>
              <a:rPr lang="en-US" dirty="0" err="1"/>
              <a:t>yrs</a:t>
            </a:r>
            <a:endParaRPr lang="en-US" dirty="0"/>
          </a:p>
          <a:p>
            <a:r>
              <a:rPr lang="en-US" dirty="0"/>
              <a:t>            = 1500  </a:t>
            </a:r>
          </a:p>
        </p:txBody>
      </p:sp>
      <p:sp>
        <p:nvSpPr>
          <p:cNvPr id="13" name="TextBox 12"/>
          <p:cNvSpPr txBox="1"/>
          <p:nvPr/>
        </p:nvSpPr>
        <p:spPr>
          <a:xfrm>
            <a:off x="8716985" y="5530632"/>
            <a:ext cx="3198183" cy="646331"/>
          </a:xfrm>
          <a:prstGeom prst="rect">
            <a:avLst/>
          </a:prstGeom>
          <a:noFill/>
        </p:spPr>
        <p:txBody>
          <a:bodyPr wrap="none" rtlCol="0">
            <a:spAutoFit/>
          </a:bodyPr>
          <a:lstStyle/>
          <a:p>
            <a:pPr algn="ctr"/>
            <a:r>
              <a:rPr lang="en-US" dirty="0"/>
              <a:t>Average cumulative DMSP value</a:t>
            </a:r>
          </a:p>
          <a:p>
            <a:pPr algn="ctr"/>
            <a:r>
              <a:rPr lang="en-US" dirty="0"/>
              <a:t>over 10-yr period </a:t>
            </a:r>
          </a:p>
        </p:txBody>
      </p:sp>
      <mc:AlternateContent xmlns:mc="http://schemas.openxmlformats.org/markup-compatibility/2006" xmlns:a14="http://schemas.microsoft.com/office/drawing/2010/main">
        <mc:Choice Requires="a14">
          <p:sp>
            <p:nvSpPr>
              <p:cNvPr id="15" name="TextBox 14"/>
              <p:cNvSpPr txBox="1"/>
              <p:nvPr/>
            </p:nvSpPr>
            <p:spPr>
              <a:xfrm>
                <a:off x="9090040" y="3708265"/>
                <a:ext cx="2263760" cy="61991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i="1" dirty="0" smtClean="0">
                              <a:latin typeface="Cambria Math" panose="02040503050406030204" pitchFamily="18" charset="0"/>
                            </a:rPr>
                          </m:ctrlPr>
                        </m:fPr>
                        <m:num>
                          <m:r>
                            <a:rPr lang="en-US" b="0" i="1" dirty="0" smtClean="0">
                              <a:latin typeface="Cambria Math"/>
                            </a:rPr>
                            <m:t>(600+300+1500)</m:t>
                          </m:r>
                        </m:num>
                        <m:den>
                          <m:r>
                            <a:rPr lang="en-US" b="0" i="1" dirty="0" smtClean="0">
                              <a:latin typeface="Cambria Math"/>
                            </a:rPr>
                            <m:t>10</m:t>
                          </m:r>
                        </m:den>
                      </m:f>
                    </m:oMath>
                  </m:oMathPara>
                </a14:m>
                <a:endParaRPr lang="en-US" dirty="0">
                  <a:cs typeface="Arial" panose="020B0604020202020204" pitchFamily="34"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9090040" y="3708265"/>
                <a:ext cx="2263760" cy="619913"/>
              </a:xfrm>
              <a:prstGeom prst="rect">
                <a:avLst/>
              </a:prstGeom>
              <a:blipFill rotWithShape="1">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9183915" y="4532323"/>
                <a:ext cx="2813014"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a:cs typeface="Arial" panose="020B0604020202020204" pitchFamily="34" charset="0"/>
                        </a:rPr>
                        <m:t>=</m:t>
                      </m:r>
                      <m:r>
                        <a:rPr lang="en-US" sz="2400" b="1" i="1" smtClean="0">
                          <a:solidFill>
                            <a:srgbClr val="0070C0"/>
                          </a:solidFill>
                          <a:latin typeface="Cambria Math"/>
                          <a:cs typeface="Arial" panose="020B0604020202020204" pitchFamily="34" charset="0"/>
                        </a:rPr>
                        <m:t>𝟐𝟒𝟎</m:t>
                      </m:r>
                      <m:r>
                        <m:rPr>
                          <m:nor/>
                        </m:rPr>
                        <a:rPr lang="en-US" sz="2400" b="0" i="0" smtClean="0">
                          <a:latin typeface="Cambria Math"/>
                          <a:cs typeface="Arial" panose="020B0604020202020204" pitchFamily="34" charset="0"/>
                        </a:rPr>
                        <m:t> </m:t>
                      </m:r>
                      <m:r>
                        <m:rPr>
                          <m:nor/>
                        </m:rPr>
                        <a:rPr lang="en-GB" sz="2400" dirty="0">
                          <a:latin typeface="Cambria Math" panose="02040503050406030204" pitchFamily="18" charset="0"/>
                          <a:ea typeface="Cambria Math" panose="02040503050406030204" pitchFamily="18" charset="0"/>
                        </a:rPr>
                        <m:t>nW</m:t>
                      </m:r>
                      <m:r>
                        <m:rPr>
                          <m:nor/>
                        </m:rPr>
                        <a:rPr lang="en-GB" sz="2400" dirty="0">
                          <a:latin typeface="Cambria Math" panose="02040503050406030204" pitchFamily="18" charset="0"/>
                          <a:ea typeface="Cambria Math" panose="02040503050406030204" pitchFamily="18" charset="0"/>
                        </a:rPr>
                        <m:t>/</m:t>
                      </m:r>
                      <m:r>
                        <m:rPr>
                          <m:nor/>
                        </m:rPr>
                        <a:rPr lang="en-GB" sz="2400" dirty="0">
                          <a:latin typeface="Cambria Math" panose="02040503050406030204" pitchFamily="18" charset="0"/>
                          <a:ea typeface="Cambria Math" panose="02040503050406030204" pitchFamily="18" charset="0"/>
                        </a:rPr>
                        <m:t>cm</m:t>
                      </m:r>
                      <m:r>
                        <m:rPr>
                          <m:nor/>
                        </m:rPr>
                        <a:rPr lang="en-GB" sz="2400" dirty="0">
                          <a:latin typeface="Cambria Math" panose="02040503050406030204" pitchFamily="18" charset="0"/>
                          <a:ea typeface="Cambria Math" panose="02040503050406030204" pitchFamily="18" charset="0"/>
                        </a:rPr>
                        <m:t>2/</m:t>
                      </m:r>
                      <m:r>
                        <m:rPr>
                          <m:nor/>
                        </m:rPr>
                        <a:rPr lang="en-GB" sz="2400" dirty="0">
                          <a:latin typeface="Cambria Math" panose="02040503050406030204" pitchFamily="18" charset="0"/>
                          <a:ea typeface="Cambria Math" panose="02040503050406030204" pitchFamily="18" charset="0"/>
                        </a:rPr>
                        <m:t>sr</m:t>
                      </m:r>
                    </m:oMath>
                  </m:oMathPara>
                </a14:m>
                <a:endParaRPr lang="en-GB" i="1" dirty="0">
                  <a:latin typeface="Cambria Math" panose="02040503050406030204" pitchFamily="18" charset="0"/>
                  <a:ea typeface="Cambria Math" panose="02040503050406030204" pitchFamily="18" charset="0"/>
                </a:endParaRPr>
              </a:p>
              <a:p>
                <a:endParaRPr lang="en-US" dirty="0">
                  <a:cs typeface="Arial" panose="020B0604020202020204" pitchFamily="34" charset="0"/>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9183915" y="4532323"/>
                <a:ext cx="2813014" cy="738664"/>
              </a:xfrm>
              <a:prstGeom prst="rect">
                <a:avLst/>
              </a:prstGeom>
              <a:blipFill rotWithShape="1">
                <a:blip r:embed="rId5"/>
                <a:stretch>
                  <a:fillRect/>
                </a:stretch>
              </a:blipFill>
            </p:spPr>
            <p:txBody>
              <a:bodyPr/>
              <a:lstStyle/>
              <a:p>
                <a:r>
                  <a:rPr lang="en-US">
                    <a:noFill/>
                  </a:rPr>
                  <a:t> </a:t>
                </a:r>
              </a:p>
            </p:txBody>
          </p:sp>
        </mc:Fallback>
      </mc:AlternateContent>
      <p:sp>
        <p:nvSpPr>
          <p:cNvPr id="17" name="Right Arrow 16"/>
          <p:cNvSpPr/>
          <p:nvPr/>
        </p:nvSpPr>
        <p:spPr>
          <a:xfrm>
            <a:off x="6911162" y="3913358"/>
            <a:ext cx="1137684" cy="829639"/>
          </a:xfrm>
          <a:prstGeom prst="rightArrow">
            <a:avLst/>
          </a:prstGeom>
          <a:solidFill>
            <a:srgbClr val="FF0000">
              <a:alpha val="50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204171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97" y="365125"/>
            <a:ext cx="11523178" cy="1325563"/>
          </a:xfrm>
        </p:spPr>
        <p:txBody>
          <a:bodyPr>
            <a:noAutofit/>
          </a:bodyPr>
          <a:lstStyle/>
          <a:p>
            <a:r>
              <a:rPr lang="en-US" altLang="x-none" sz="3200" cap="none" dirty="0"/>
              <a:t>Kingston, Ontario: </a:t>
            </a:r>
            <a:r>
              <a:rPr lang="en-US" sz="3200" cap="none" dirty="0"/>
              <a:t>Traditional </a:t>
            </a:r>
            <a:r>
              <a:rPr lang="en-US" sz="3200" cap="none" dirty="0" err="1"/>
              <a:t>Anishinaabe</a:t>
            </a:r>
            <a:r>
              <a:rPr lang="en-US" sz="3200" cap="none" dirty="0"/>
              <a:t> and Haudenosaunee Territory </a:t>
            </a:r>
            <a:br>
              <a:rPr lang="en-US" altLang="x-none" sz="3200" dirty="0"/>
            </a:br>
            <a:r>
              <a:rPr lang="en-US" altLang="x-none" sz="3200" cap="none" dirty="0"/>
              <a:t>Pop</a:t>
            </a:r>
            <a:r>
              <a:rPr lang="en-US" altLang="x-none" sz="3200" dirty="0"/>
              <a:t> ~ 124,000</a:t>
            </a:r>
          </a:p>
        </p:txBody>
      </p:sp>
      <p:pic>
        <p:nvPicPr>
          <p:cNvPr id="162818"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2857500" y="1685925"/>
            <a:ext cx="6477000" cy="3943350"/>
          </a:xfrm>
        </p:spPr>
      </p:pic>
    </p:spTree>
    <p:extLst>
      <p:ext uri="{BB962C8B-B14F-4D97-AF65-F5344CB8AC3E}">
        <p14:creationId xmlns:p14="http://schemas.microsoft.com/office/powerpoint/2010/main" val="698504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833"/>
            <a:ext cx="10515600" cy="1325563"/>
          </a:xfrm>
        </p:spPr>
        <p:txBody>
          <a:bodyPr anchor="ctr"/>
          <a:lstStyle/>
          <a:p>
            <a:r>
              <a:rPr lang="en-US" sz="4400" cap="none" dirty="0"/>
              <a:t>Methods: LAN Measurements</a:t>
            </a:r>
          </a:p>
        </p:txBody>
      </p:sp>
      <p:sp>
        <p:nvSpPr>
          <p:cNvPr id="3" name="Content Placeholder 2"/>
          <p:cNvSpPr>
            <a:spLocks noGrp="1"/>
          </p:cNvSpPr>
          <p:nvPr>
            <p:ph sz="quarter" idx="13"/>
          </p:nvPr>
        </p:nvSpPr>
        <p:spPr>
          <a:xfrm>
            <a:off x="838200" y="1332395"/>
            <a:ext cx="10515600" cy="5259791"/>
          </a:xfrm>
        </p:spPr>
        <p:txBody>
          <a:bodyPr>
            <a:normAutofit fontScale="92500" lnSpcReduction="10000"/>
          </a:bodyPr>
          <a:lstStyle/>
          <a:p>
            <a:r>
              <a:rPr lang="en-US" sz="2800" dirty="0"/>
              <a:t>Total of 8 measures of outdoor LAN</a:t>
            </a:r>
          </a:p>
          <a:p>
            <a:r>
              <a:rPr lang="en-US" sz="2800" dirty="0"/>
              <a:t>Overall outdoor LAN exposure:</a:t>
            </a:r>
          </a:p>
          <a:p>
            <a:pPr lvl="1"/>
            <a:r>
              <a:rPr lang="en-US" sz="2400" dirty="0"/>
              <a:t>1 measure using DNB data</a:t>
            </a:r>
          </a:p>
          <a:p>
            <a:pPr lvl="1"/>
            <a:r>
              <a:rPr lang="en-US" sz="2400" dirty="0"/>
              <a:t>1 measure using DMSP data</a:t>
            </a:r>
          </a:p>
          <a:p>
            <a:r>
              <a:rPr lang="en-US" sz="2800" dirty="0"/>
              <a:t>5 measures of melatonin suppression index (MSI) using ISS data (</a:t>
            </a:r>
            <a:r>
              <a:rPr lang="en-US" sz="2800" dirty="0" err="1"/>
              <a:t>Aubé</a:t>
            </a:r>
            <a:r>
              <a:rPr lang="en-US" sz="2800" dirty="0"/>
              <a:t> et al., 2013):</a:t>
            </a:r>
          </a:p>
          <a:p>
            <a:pPr lvl="1"/>
            <a:r>
              <a:rPr lang="en-US" sz="2400" dirty="0"/>
              <a:t>Wavelength-based lamp MSI estimates using blue-green (MSI-BG) or red-green color (MSI-GR) band ratios</a:t>
            </a:r>
          </a:p>
          <a:p>
            <a:pPr lvl="1"/>
            <a:r>
              <a:rPr lang="en-US" sz="2400" dirty="0"/>
              <a:t>Wavelength-and-intensity-based MSI estimates using blue-green (</a:t>
            </a:r>
            <a:r>
              <a:rPr lang="en-US" sz="2400" dirty="0" err="1"/>
              <a:t>ImpMSI</a:t>
            </a:r>
            <a:r>
              <a:rPr lang="en-US" sz="2400" dirty="0"/>
              <a:t>-BG) or red-green (</a:t>
            </a:r>
            <a:r>
              <a:rPr lang="en-US" sz="2400" dirty="0" err="1"/>
              <a:t>ImpMSI</a:t>
            </a:r>
            <a:r>
              <a:rPr lang="en-US" sz="2400" dirty="0"/>
              <a:t>-GR) color band ratios</a:t>
            </a:r>
          </a:p>
          <a:p>
            <a:r>
              <a:rPr lang="en-US" sz="2800" dirty="0"/>
              <a:t>1 measure of luminance using ISS data</a:t>
            </a:r>
          </a:p>
          <a:p>
            <a:pPr lvl="1"/>
            <a:r>
              <a:rPr lang="en-US" sz="2400" dirty="0"/>
              <a:t>Vancouver only</a:t>
            </a:r>
          </a:p>
          <a:p>
            <a:pPr marL="0" indent="0">
              <a:buNone/>
            </a:pPr>
            <a:endParaRPr lang="en-US" dirty="0"/>
          </a:p>
        </p:txBody>
      </p:sp>
    </p:spTree>
    <p:extLst>
      <p:ext uri="{BB962C8B-B14F-4D97-AF65-F5344CB8AC3E}">
        <p14:creationId xmlns:p14="http://schemas.microsoft.com/office/powerpoint/2010/main" val="674638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4"/>
            <a:ext cx="10515600" cy="1325563"/>
          </a:xfrm>
        </p:spPr>
        <p:txBody>
          <a:bodyPr anchor="ctr"/>
          <a:lstStyle/>
          <a:p>
            <a:r>
              <a:rPr lang="en-US" sz="4400" cap="none" dirty="0"/>
              <a:t>Methods: Statistical Analysis</a:t>
            </a:r>
          </a:p>
        </p:txBody>
      </p:sp>
      <p:sp>
        <p:nvSpPr>
          <p:cNvPr id="3" name="Content Placeholder 2"/>
          <p:cNvSpPr>
            <a:spLocks noGrp="1"/>
          </p:cNvSpPr>
          <p:nvPr>
            <p:ph sz="quarter" idx="13"/>
          </p:nvPr>
        </p:nvSpPr>
        <p:spPr>
          <a:xfrm>
            <a:off x="838200" y="1528762"/>
            <a:ext cx="10515600" cy="4978364"/>
          </a:xfrm>
        </p:spPr>
        <p:txBody>
          <a:bodyPr>
            <a:normAutofit fontScale="85000" lnSpcReduction="20000"/>
          </a:bodyPr>
          <a:lstStyle/>
          <a:p>
            <a:r>
              <a:rPr lang="en-US" sz="3300" dirty="0"/>
              <a:t>Outdoor LAN measures categorized into </a:t>
            </a:r>
            <a:r>
              <a:rPr lang="en-US" sz="3300" dirty="0" err="1"/>
              <a:t>tertiles</a:t>
            </a:r>
            <a:r>
              <a:rPr lang="en-US" sz="3300" dirty="0"/>
              <a:t> based on controls</a:t>
            </a:r>
          </a:p>
          <a:p>
            <a:pPr lvl="1"/>
            <a:r>
              <a:rPr lang="en-US" sz="2800" dirty="0"/>
              <a:t>Lowest </a:t>
            </a:r>
            <a:r>
              <a:rPr lang="en-US" sz="2800" dirty="0" err="1"/>
              <a:t>tertile</a:t>
            </a:r>
            <a:r>
              <a:rPr lang="en-US" sz="2800" dirty="0"/>
              <a:t> (darkest light level) as the reference </a:t>
            </a:r>
          </a:p>
          <a:p>
            <a:r>
              <a:rPr lang="en-US" sz="3300" dirty="0"/>
              <a:t>Logistic regression to estimate the relationship between outdoor LAN and risk of breast cancer</a:t>
            </a:r>
          </a:p>
          <a:p>
            <a:r>
              <a:rPr lang="en-US" sz="3300" dirty="0" err="1"/>
              <a:t>Polytomous</a:t>
            </a:r>
            <a:r>
              <a:rPr lang="en-US" sz="3300" dirty="0"/>
              <a:t> logistic regression to estimate the relationship for breast cancer subtypes (ER/PR+ vs. ER/PR- vs. controls)</a:t>
            </a:r>
          </a:p>
          <a:p>
            <a:r>
              <a:rPr lang="en-US" sz="3300" dirty="0"/>
              <a:t>Adjusted for confounders chosen </a:t>
            </a:r>
            <a:r>
              <a:rPr lang="en-US" sz="3300" i="1" dirty="0"/>
              <a:t>a priori</a:t>
            </a:r>
          </a:p>
          <a:p>
            <a:endParaRPr lang="en-US" sz="2800" i="1" dirty="0"/>
          </a:p>
          <a:p>
            <a:r>
              <a:rPr lang="en-US" sz="3300" dirty="0"/>
              <a:t>Reminder: Risk may be limited to pre-menopausal women, and estrogen/ progesterone receptor positive breast cancer</a:t>
            </a:r>
          </a:p>
          <a:p>
            <a:pPr lvl="1"/>
            <a:r>
              <a:rPr lang="en-US" sz="2800" dirty="0"/>
              <a:t>Potential high risk group: Night workers</a:t>
            </a:r>
          </a:p>
          <a:p>
            <a:pPr marL="228600" lvl="1">
              <a:spcBef>
                <a:spcPts val="1000"/>
              </a:spcBef>
            </a:pPr>
            <a:endParaRPr lang="en-US" dirty="0"/>
          </a:p>
          <a:p>
            <a:endParaRPr lang="en-US" i="1" dirty="0"/>
          </a:p>
          <a:p>
            <a:pPr lvl="1"/>
            <a:endParaRPr lang="en-US" dirty="0"/>
          </a:p>
          <a:p>
            <a:pPr lvl="1"/>
            <a:endParaRPr lang="en-US" dirty="0"/>
          </a:p>
          <a:p>
            <a:pPr marL="0" indent="0">
              <a:buNone/>
            </a:pPr>
            <a:endParaRPr lang="en-US" dirty="0"/>
          </a:p>
        </p:txBody>
      </p:sp>
    </p:spTree>
    <p:extLst>
      <p:ext uri="{BB962C8B-B14F-4D97-AF65-F5344CB8AC3E}">
        <p14:creationId xmlns:p14="http://schemas.microsoft.com/office/powerpoint/2010/main" val="20120193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089"/>
            <a:ext cx="10515600" cy="1325563"/>
          </a:xfrm>
        </p:spPr>
        <p:txBody>
          <a:bodyPr anchor="ctr"/>
          <a:lstStyle/>
          <a:p>
            <a:r>
              <a:rPr lang="en-CA" sz="4400" cap="none" dirty="0"/>
              <a:t>Results</a:t>
            </a:r>
            <a:endParaRPr lang="en-US" sz="4400" cap="none" dirty="0"/>
          </a:p>
        </p:txBody>
      </p:sp>
      <p:sp>
        <p:nvSpPr>
          <p:cNvPr id="5" name="TextBox 4"/>
          <p:cNvSpPr txBox="1"/>
          <p:nvPr/>
        </p:nvSpPr>
        <p:spPr>
          <a:xfrm>
            <a:off x="546596" y="1373431"/>
            <a:ext cx="11242448" cy="646331"/>
          </a:xfrm>
          <a:prstGeom prst="rect">
            <a:avLst/>
          </a:prstGeom>
          <a:noFill/>
        </p:spPr>
        <p:txBody>
          <a:bodyPr wrap="square" rtlCol="0">
            <a:spAutoFit/>
          </a:bodyPr>
          <a:lstStyle/>
          <a:p>
            <a:r>
              <a:rPr lang="en-CA" dirty="0"/>
              <a:t>Fully-adjusted models of LAN exposure and risk of breast cancer by ER/PR status, stratified by menopausal status </a:t>
            </a:r>
            <a:endParaRPr lang="en-US" dirty="0"/>
          </a:p>
          <a:p>
            <a:endParaRPr lang="en-US" dirty="0"/>
          </a:p>
        </p:txBody>
      </p:sp>
      <p:sp>
        <p:nvSpPr>
          <p:cNvPr id="9" name="TextBox 8"/>
          <p:cNvSpPr txBox="1"/>
          <p:nvPr/>
        </p:nvSpPr>
        <p:spPr>
          <a:xfrm>
            <a:off x="546596" y="5642680"/>
            <a:ext cx="11242448" cy="830997"/>
          </a:xfrm>
          <a:prstGeom prst="rect">
            <a:avLst/>
          </a:prstGeom>
          <a:noFill/>
        </p:spPr>
        <p:txBody>
          <a:bodyPr wrap="square" rtlCol="0">
            <a:spAutoFit/>
          </a:bodyPr>
          <a:lstStyle/>
          <a:p>
            <a:r>
              <a:rPr lang="en-CA" sz="1600" dirty="0"/>
              <a:t>All models adjusted for age, ethnicity, family history of breast cancer, age at menarche, BMI, personal income, education, parity and age at first birth, years of oral contraceptive use, age at first mammography screening, smoking status, average alcohol intake, and hormone replacement therapy use</a:t>
            </a: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063616334"/>
              </p:ext>
            </p:extLst>
          </p:nvPr>
        </p:nvGraphicFramePr>
        <p:xfrm>
          <a:off x="177921" y="2019762"/>
          <a:ext cx="11979798" cy="3291046"/>
        </p:xfrm>
        <a:graphic>
          <a:graphicData uri="http://schemas.openxmlformats.org/drawingml/2006/table">
            <a:tbl>
              <a:tblPr firstRow="1" firstCol="1" bandRow="1"/>
              <a:tblGrid>
                <a:gridCol w="1701479">
                  <a:extLst>
                    <a:ext uri="{9D8B030D-6E8A-4147-A177-3AD203B41FA5}">
                      <a16:colId xmlns:a16="http://schemas.microsoft.com/office/drawing/2014/main" val="20000"/>
                    </a:ext>
                  </a:extLst>
                </a:gridCol>
                <a:gridCol w="2314937">
                  <a:extLst>
                    <a:ext uri="{9D8B030D-6E8A-4147-A177-3AD203B41FA5}">
                      <a16:colId xmlns:a16="http://schemas.microsoft.com/office/drawing/2014/main" val="20001"/>
                    </a:ext>
                  </a:extLst>
                </a:gridCol>
                <a:gridCol w="1551007">
                  <a:extLst>
                    <a:ext uri="{9D8B030D-6E8A-4147-A177-3AD203B41FA5}">
                      <a16:colId xmlns:a16="http://schemas.microsoft.com/office/drawing/2014/main" val="20002"/>
                    </a:ext>
                  </a:extLst>
                </a:gridCol>
                <a:gridCol w="1539433">
                  <a:extLst>
                    <a:ext uri="{9D8B030D-6E8A-4147-A177-3AD203B41FA5}">
                      <a16:colId xmlns:a16="http://schemas.microsoft.com/office/drawing/2014/main" val="20003"/>
                    </a:ext>
                  </a:extLst>
                </a:gridCol>
                <a:gridCol w="1585732">
                  <a:extLst>
                    <a:ext uri="{9D8B030D-6E8A-4147-A177-3AD203B41FA5}">
                      <a16:colId xmlns:a16="http://schemas.microsoft.com/office/drawing/2014/main" val="20004"/>
                    </a:ext>
                  </a:extLst>
                </a:gridCol>
                <a:gridCol w="1655180">
                  <a:extLst>
                    <a:ext uri="{9D8B030D-6E8A-4147-A177-3AD203B41FA5}">
                      <a16:colId xmlns:a16="http://schemas.microsoft.com/office/drawing/2014/main" val="20005"/>
                    </a:ext>
                  </a:extLst>
                </a:gridCol>
                <a:gridCol w="1632030">
                  <a:extLst>
                    <a:ext uri="{9D8B030D-6E8A-4147-A177-3AD203B41FA5}">
                      <a16:colId xmlns:a16="http://schemas.microsoft.com/office/drawing/2014/main" val="20006"/>
                    </a:ext>
                  </a:extLst>
                </a:gridCol>
              </a:tblGrid>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rPr>
                        <a:t>Pre-menopausal</a:t>
                      </a: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hMerge="1">
                  <a:txBody>
                    <a:bodyPr/>
                    <a:lstStyle/>
                    <a:p>
                      <a:pPr algn="ctr">
                        <a:lnSpc>
                          <a:spcPct val="115000"/>
                        </a:lnSpc>
                        <a:spcAft>
                          <a:spcPts val="0"/>
                        </a:spcAft>
                      </a:pPr>
                      <a:endParaRPr lang="en-US" sz="1400" dirty="0">
                        <a:effectLst/>
                        <a:latin typeface="Calibri" charset="0"/>
                        <a:ea typeface="Calibri" charset="0"/>
                        <a:cs typeface="Times New Roman" charset="0"/>
                      </a:endParaRPr>
                    </a:p>
                  </a:txBody>
                  <a:tcPr marL="68580" marR="68580" marT="0" marB="0"/>
                </a:tc>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latin typeface="Calibri" charset="0"/>
                          <a:ea typeface="Calibri" charset="0"/>
                          <a:cs typeface="Times New Roman" charset="0"/>
                        </a:rPr>
                        <a:t>Post-menopausal</a:t>
                      </a: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hMerge="1">
                  <a:txBody>
                    <a:bodyPr/>
                    <a:lstStyle/>
                    <a:p>
                      <a:pPr algn="ctr">
                        <a:lnSpc>
                          <a:spcPct val="115000"/>
                        </a:lnSpc>
                        <a:spcAft>
                          <a:spcPts val="0"/>
                        </a:spcAft>
                      </a:pPr>
                      <a:endParaRPr lang="en-US" sz="1400" dirty="0">
                        <a:effectLst/>
                        <a:latin typeface="Calibri" charset="0"/>
                        <a:ea typeface="Calibri" charset="0"/>
                        <a:cs typeface="Times New Roman" charset="0"/>
                      </a:endParaRPr>
                    </a:p>
                  </a:txBody>
                  <a:tcPr marL="68580" marR="68580" marT="0" marB="0"/>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1" dirty="0">
                          <a:solidFill>
                            <a:schemeClr val="bg1"/>
                          </a:solidFill>
                          <a:effectLst/>
                        </a:rPr>
                        <a:t>ER/PR+</a:t>
                      </a:r>
                    </a:p>
                  </a:txBody>
                  <a:tcPr marL="68580" marR="68580" marT="0" marB="0">
                    <a:lnL>
                      <a:noFill/>
                    </a:lnL>
                    <a:lnR>
                      <a:noFill/>
                    </a:lnR>
                    <a:lnT w="12700" cmpd="sng">
                      <a:solidFill>
                        <a:srgbClr val="A5A5A5"/>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1" dirty="0">
                          <a:solidFill>
                            <a:schemeClr val="bg1"/>
                          </a:solidFill>
                          <a:effectLst/>
                          <a:latin typeface="Calibri" charset="0"/>
                          <a:ea typeface="Calibri" charset="0"/>
                          <a:cs typeface="Times New Roman" charset="0"/>
                        </a:rPr>
                        <a:t>ER/PR-</a:t>
                      </a:r>
                    </a:p>
                  </a:txBody>
                  <a:tcPr marL="68580" marR="68580" marT="0" marB="0">
                    <a:lnL>
                      <a:noFill/>
                    </a:lnL>
                    <a:lnR>
                      <a:noFill/>
                    </a:lnR>
                    <a:lnT w="12700" cmpd="sng">
                      <a:solidFill>
                        <a:srgbClr val="A5A5A5"/>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1" dirty="0">
                          <a:solidFill>
                            <a:schemeClr val="bg1"/>
                          </a:solidFill>
                          <a:effectLst/>
                          <a:latin typeface="Calibri" charset="0"/>
                          <a:ea typeface="Calibri" charset="0"/>
                          <a:cs typeface="Times New Roman" charset="0"/>
                        </a:rPr>
                        <a:t> ER/PR+</a:t>
                      </a:r>
                    </a:p>
                  </a:txBody>
                  <a:tcPr marL="68580" marR="68580" marT="0" marB="0">
                    <a:lnL>
                      <a:noFill/>
                    </a:lnL>
                    <a:lnR>
                      <a:noFill/>
                    </a:lnR>
                    <a:lnT w="12700" cmpd="sng">
                      <a:solidFill>
                        <a:srgbClr val="A5A5A5"/>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1" dirty="0">
                          <a:solidFill>
                            <a:schemeClr val="bg1"/>
                          </a:solidFill>
                          <a:effectLst/>
                          <a:latin typeface="Calibri" charset="0"/>
                          <a:ea typeface="Calibri" charset="0"/>
                          <a:cs typeface="Times New Roman" charset="0"/>
                        </a:rPr>
                        <a:t>ER/PR-</a:t>
                      </a:r>
                    </a:p>
                  </a:txBody>
                  <a:tcPr marL="68580" marR="68580" marT="0" marB="0">
                    <a:lnL>
                      <a:noFill/>
                    </a:lnL>
                    <a:lnR>
                      <a:noFill/>
                    </a:lnR>
                    <a:lnT w="12700" cmpd="sng">
                      <a:solidFill>
                        <a:srgbClr val="A5A5A5"/>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Measure</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OR (95% CI)</a:t>
                      </a:r>
                      <a:endParaRPr lang="en-US" sz="1400" b="1" dirty="0">
                        <a:solidFill>
                          <a:schemeClr val="bg1"/>
                        </a:solidFill>
                        <a:effectLst/>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OR (95% CI) </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baseline="0" dirty="0">
                          <a:solidFill>
                            <a:schemeClr val="bg1"/>
                          </a:solidFill>
                          <a:effectLst/>
                        </a:rPr>
                        <a:t>OR </a:t>
                      </a:r>
                      <a:r>
                        <a:rPr lang="en-CA" sz="1400" b="1" dirty="0">
                          <a:solidFill>
                            <a:schemeClr val="bg1"/>
                          </a:solidFill>
                          <a:effectLst/>
                        </a:rPr>
                        <a:t>(95% CI) </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OR- (95% CI)</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p-value -</a:t>
                      </a:r>
                      <a:r>
                        <a:rPr lang="en-CA" sz="1400" b="1" baseline="0" dirty="0">
                          <a:solidFill>
                            <a:schemeClr val="bg1"/>
                          </a:solidFill>
                          <a:effectLst/>
                        </a:rPr>
                        <a:t> </a:t>
                      </a:r>
                      <a:r>
                        <a:rPr lang="en-CA" sz="1400" b="1" dirty="0">
                          <a:solidFill>
                            <a:schemeClr val="bg1"/>
                          </a:solidFill>
                          <a:effectLst/>
                        </a:rPr>
                        <a:t>interaction</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latin typeface="Calibri" panose="020F0502020204030204" pitchFamily="34" charset="0"/>
                          <a:ea typeface="+mn-ea"/>
                          <a:cs typeface="+mn-cs"/>
                        </a:rPr>
                        <a:t>DNB</a:t>
                      </a:r>
                      <a:endParaRPr lang="en-US" sz="1400" dirty="0">
                        <a:solidFill>
                          <a:schemeClr val="bg1"/>
                        </a:solidFill>
                        <a:effectLst/>
                        <a:latin typeface="Calibri" panose="020F0502020204030204" pitchFamily="34"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err="1">
                          <a:solidFill>
                            <a:schemeClr val="bg1"/>
                          </a:solidFill>
                          <a:effectLst/>
                        </a:rPr>
                        <a:t>Tertile</a:t>
                      </a:r>
                      <a:r>
                        <a:rPr lang="en-CA" sz="1400" dirty="0">
                          <a:solidFill>
                            <a:schemeClr val="bg1"/>
                          </a:solidFill>
                          <a:effectLst/>
                        </a:rPr>
                        <a:t> 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Ref.</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Ref.</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Ref.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Ref.</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0.03*</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3"/>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Tertile 2</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1.75 (1.06, 2.90)*</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1.31 (0.63, 2.71)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0.72 (0.52, 1.00)</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ctr" defTabSz="914400" rtl="0" eaLnBrk="1" fontAlgn="auto" latinLnBrk="0" hangingPunct="1">
                        <a:lnSpc>
                          <a:spcPct val="115000"/>
                        </a:lnSpc>
                        <a:spcBef>
                          <a:spcPts val="0"/>
                        </a:spcBef>
                        <a:spcAft>
                          <a:spcPts val="0"/>
                        </a:spcAft>
                        <a:buClrTx/>
                        <a:buSzTx/>
                        <a:buFontTx/>
                        <a:buNone/>
                        <a:tabLst/>
                        <a:defRPr/>
                      </a:pPr>
                      <a:r>
                        <a:rPr lang="en-CA" sz="1400" dirty="0">
                          <a:solidFill>
                            <a:schemeClr val="bg1"/>
                          </a:solidFill>
                          <a:effectLst/>
                        </a:rPr>
                        <a:t>0.82 (0.51, 1.33)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Tertile 3</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1.19 (0.73, 1.95)</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0.58 (0.26, 1.26)</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0.93 (0.67, 1.30)</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0.80 (0.48, 1.35)</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5"/>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Continuous (per IQR increase)</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1.14 (0.90, 1.44)</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0.80 (0.54, 1.18)</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0.96 (0.83, 1.11)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0.84 (0.66, 1.07)</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0.40</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6"/>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latin typeface="Calibri" panose="020F0502020204030204" pitchFamily="34" charset="0"/>
                          <a:ea typeface="+mn-ea"/>
                          <a:cs typeface="+mn-cs"/>
                        </a:rPr>
                        <a:t>DMSP</a:t>
                      </a:r>
                      <a:endParaRPr lang="en-US" sz="1400" dirty="0">
                        <a:solidFill>
                          <a:schemeClr val="bg1"/>
                        </a:solidFill>
                        <a:effectLst/>
                        <a:latin typeface="Calibri" panose="020F0502020204030204" pitchFamily="34"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err="1">
                          <a:solidFill>
                            <a:schemeClr val="bg1"/>
                          </a:solidFill>
                          <a:effectLst/>
                        </a:rPr>
                        <a:t>Tertile</a:t>
                      </a:r>
                      <a:r>
                        <a:rPr lang="en-CA" sz="1400" dirty="0">
                          <a:solidFill>
                            <a:schemeClr val="bg1"/>
                          </a:solidFill>
                          <a:effectLst/>
                        </a:rPr>
                        <a:t> 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Ref.</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Ref.</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Ref.</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Ref.</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0.16</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7"/>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Tertile 2</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1.85 (1.14, 3.00)*</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0.87 (0.43, 1.79)</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0.92 (0.66, 1.28)</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0.97 (0.60, 1.57)</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8"/>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err="1">
                          <a:solidFill>
                            <a:schemeClr val="bg1"/>
                          </a:solidFill>
                          <a:effectLst/>
                        </a:rPr>
                        <a:t>Tertile</a:t>
                      </a:r>
                      <a:r>
                        <a:rPr lang="en-CA" sz="1400" dirty="0">
                          <a:solidFill>
                            <a:schemeClr val="bg1"/>
                          </a:solidFill>
                          <a:effectLst/>
                        </a:rPr>
                        <a:t> 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1.15 (0.70, 1.90)</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0.57 (0.26, 1.25)</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0.80 (0.58, 1.11)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0.71 (0.43, 1.18)</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9"/>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Continuous (per IQR increase)</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1.13 (0.85, 1.51)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0.78 (0.49, 1.26)</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0.89 (0.73, 1.08)</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0.83 (0.62, 1.11)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0.32</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10"/>
                  </a:ext>
                </a:extLst>
              </a:tr>
            </a:tbl>
          </a:graphicData>
        </a:graphic>
      </p:graphicFrame>
      <p:sp>
        <p:nvSpPr>
          <p:cNvPr id="11" name="Rectangle 10"/>
          <p:cNvSpPr/>
          <p:nvPr/>
        </p:nvSpPr>
        <p:spPr>
          <a:xfrm>
            <a:off x="4189920" y="2902687"/>
            <a:ext cx="1550894" cy="2408121"/>
          </a:xfrm>
          <a:prstGeom prst="rect">
            <a:avLst/>
          </a:prstGeom>
          <a:noFill/>
          <a:ln w="254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prstClr val="black"/>
              </a:solidFill>
            </a:endParaRPr>
          </a:p>
        </p:txBody>
      </p:sp>
    </p:spTree>
    <p:extLst>
      <p:ext uri="{BB962C8B-B14F-4D97-AF65-F5344CB8AC3E}">
        <p14:creationId xmlns:p14="http://schemas.microsoft.com/office/powerpoint/2010/main" val="3697134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0"/>
            <a:ext cx="10515600" cy="1325563"/>
          </a:xfrm>
        </p:spPr>
        <p:txBody>
          <a:bodyPr anchor="ctr"/>
          <a:lstStyle/>
          <a:p>
            <a:r>
              <a:rPr lang="en-CA" sz="4400" cap="none" dirty="0"/>
              <a:t>Results – Pre-menopausal Only</a:t>
            </a:r>
            <a:endParaRPr lang="en-US" sz="4400" cap="none" dirty="0"/>
          </a:p>
        </p:txBody>
      </p:sp>
      <p:graphicFrame>
        <p:nvGraphicFramePr>
          <p:cNvPr id="7" name="Table 6"/>
          <p:cNvGraphicFramePr>
            <a:graphicFrameLocks noGrp="1"/>
          </p:cNvGraphicFramePr>
          <p:nvPr>
            <p:extLst>
              <p:ext uri="{D42A27DB-BD31-4B8C-83A1-F6EECF244321}">
                <p14:modId xmlns:p14="http://schemas.microsoft.com/office/powerpoint/2010/main" val="2078607456"/>
              </p:ext>
            </p:extLst>
          </p:nvPr>
        </p:nvGraphicFramePr>
        <p:xfrm>
          <a:off x="2442392" y="1915535"/>
          <a:ext cx="7106856" cy="3189732"/>
        </p:xfrm>
        <a:graphic>
          <a:graphicData uri="http://schemas.openxmlformats.org/drawingml/2006/table">
            <a:tbl>
              <a:tblPr firstRow="1" firstCol="1" bandRow="1"/>
              <a:tblGrid>
                <a:gridCol w="1701479">
                  <a:extLst>
                    <a:ext uri="{9D8B030D-6E8A-4147-A177-3AD203B41FA5}">
                      <a16:colId xmlns:a16="http://schemas.microsoft.com/office/drawing/2014/main" val="20000"/>
                    </a:ext>
                  </a:extLst>
                </a:gridCol>
                <a:gridCol w="2314937">
                  <a:extLst>
                    <a:ext uri="{9D8B030D-6E8A-4147-A177-3AD203B41FA5}">
                      <a16:colId xmlns:a16="http://schemas.microsoft.com/office/drawing/2014/main" val="20001"/>
                    </a:ext>
                  </a:extLst>
                </a:gridCol>
                <a:gridCol w="1551007">
                  <a:extLst>
                    <a:ext uri="{9D8B030D-6E8A-4147-A177-3AD203B41FA5}">
                      <a16:colId xmlns:a16="http://schemas.microsoft.com/office/drawing/2014/main" val="20002"/>
                    </a:ext>
                  </a:extLst>
                </a:gridCol>
                <a:gridCol w="1539433">
                  <a:extLst>
                    <a:ext uri="{9D8B030D-6E8A-4147-A177-3AD203B41FA5}">
                      <a16:colId xmlns:a16="http://schemas.microsoft.com/office/drawing/2014/main" val="20003"/>
                    </a:ext>
                  </a:extLst>
                </a:gridCol>
              </a:tblGrid>
              <a:tr h="17272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Measure</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ER/PR+ (95% CI)</a:t>
                      </a:r>
                      <a:endParaRPr lang="en-US" sz="1400" dirty="0">
                        <a:solidFill>
                          <a:schemeClr val="bg1"/>
                        </a:solidFill>
                        <a:effectLst/>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ER/PR- (95% CI)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6858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latin typeface="Calibri" panose="020F0502020204030204" pitchFamily="34" charset="0"/>
                          <a:ea typeface="+mn-ea"/>
                          <a:cs typeface="+mn-cs"/>
                        </a:rPr>
                        <a:t>Luminance</a:t>
                      </a:r>
                      <a:endParaRPr lang="en-US" sz="1400" dirty="0">
                        <a:solidFill>
                          <a:schemeClr val="bg1"/>
                        </a:solidFill>
                        <a:effectLst/>
                        <a:latin typeface="Calibri" panose="020F0502020204030204" pitchFamily="34" charset="0"/>
                        <a:ea typeface="Calibri" charset="0"/>
                        <a:cs typeface="Times New Roman" charset="0"/>
                      </a:endParaRPr>
                    </a:p>
                  </a:txBody>
                  <a:tcPr marL="68580" marR="68580" marT="0" marB="0">
                    <a:lnL>
                      <a:noFill/>
                    </a:lnL>
                    <a:lnR>
                      <a:noFill/>
                    </a:lnR>
                    <a:lnT w="12700" cmpd="sng">
                      <a:solidFill>
                        <a:srgbClr val="A5A5A5"/>
                      </a:solid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err="1">
                          <a:solidFill>
                            <a:schemeClr val="bg1"/>
                          </a:solidFill>
                          <a:effectLst/>
                        </a:rPr>
                        <a:t>Tertile</a:t>
                      </a:r>
                      <a:r>
                        <a:rPr lang="en-CA" sz="1400" dirty="0">
                          <a:solidFill>
                            <a:schemeClr val="bg1"/>
                          </a:solidFill>
                          <a:effectLst/>
                        </a:rPr>
                        <a:t> 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Ref.</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Ref.</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1"/>
                  </a:ext>
                </a:extLst>
              </a:tr>
              <a:tr h="10668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Tertile 2</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1.05 (0.58, 1.87)</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0.51 (0.20, 1.27)</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5524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Tertile 3</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1.14</a:t>
                      </a:r>
                      <a:r>
                        <a:rPr lang="en-CA" sz="1400" baseline="0" dirty="0">
                          <a:solidFill>
                            <a:schemeClr val="bg1"/>
                          </a:solidFill>
                          <a:effectLst/>
                        </a:rPr>
                        <a:t> (</a:t>
                      </a:r>
                      <a:r>
                        <a:rPr lang="en-CA" sz="1400" dirty="0">
                          <a:solidFill>
                            <a:schemeClr val="bg1"/>
                          </a:solidFill>
                          <a:effectLst/>
                        </a:rPr>
                        <a:t>0.66, 1.99)</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0.56 (0.24, 1.32)</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3"/>
                  </a:ext>
                </a:extLst>
              </a:tr>
              <a:tr h="9842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Continuous (per IQR increase)</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0.95 (0.77, 1.17)</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0.77 (0.52, 1.14)</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6667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latin typeface="Calibri" panose="020F0502020204030204" pitchFamily="34" charset="0"/>
                          <a:ea typeface="+mn-ea"/>
                          <a:cs typeface="+mn-cs"/>
                        </a:rPr>
                        <a:t>MSI – Blue</a:t>
                      </a:r>
                      <a:r>
                        <a:rPr lang="en-CA" sz="1400" baseline="0" dirty="0">
                          <a:solidFill>
                            <a:schemeClr val="bg1"/>
                          </a:solidFill>
                          <a:effectLst/>
                          <a:latin typeface="Calibri" panose="020F0502020204030204" pitchFamily="34" charset="0"/>
                          <a:ea typeface="+mn-ea"/>
                          <a:cs typeface="+mn-cs"/>
                        </a:rPr>
                        <a:t> green</a:t>
                      </a:r>
                      <a:endParaRPr lang="en-US" sz="1400" dirty="0">
                        <a:solidFill>
                          <a:schemeClr val="bg1"/>
                        </a:solidFill>
                        <a:effectLst/>
                        <a:latin typeface="Calibri" panose="020F0502020204030204" pitchFamily="34"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err="1">
                          <a:solidFill>
                            <a:schemeClr val="bg1"/>
                          </a:solidFill>
                          <a:effectLst/>
                        </a:rPr>
                        <a:t>Tertile</a:t>
                      </a:r>
                      <a:r>
                        <a:rPr lang="en-CA" sz="1400" dirty="0">
                          <a:solidFill>
                            <a:schemeClr val="bg1"/>
                          </a:solidFill>
                          <a:effectLst/>
                        </a:rPr>
                        <a:t> 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Ref.</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Ref.</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5"/>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Tertile 2</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0.74 (0.44, 1.23)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0.53 (0.21, 1.32)</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6"/>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err="1">
                          <a:solidFill>
                            <a:schemeClr val="bg1"/>
                          </a:solidFill>
                          <a:effectLst/>
                        </a:rPr>
                        <a:t>Tertile</a:t>
                      </a:r>
                      <a:r>
                        <a:rPr lang="en-CA" sz="1400" dirty="0">
                          <a:solidFill>
                            <a:schemeClr val="bg1"/>
                          </a:solidFill>
                          <a:effectLst/>
                        </a:rPr>
                        <a:t> 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1.15 (0.66, 2.00)</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1.64 (0.70, 3.80)</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7"/>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Continuous (per IQR increase)</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aseline="0" dirty="0">
                          <a:solidFill>
                            <a:schemeClr val="bg1"/>
                          </a:solidFill>
                          <a:effectLst/>
                        </a:rPr>
                        <a:t>1.04 </a:t>
                      </a:r>
                      <a:r>
                        <a:rPr lang="en-CA" sz="1400" dirty="0">
                          <a:solidFill>
                            <a:schemeClr val="bg1"/>
                          </a:solidFill>
                          <a:effectLst/>
                        </a:rPr>
                        <a:t>(0.79, 1.27)</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1.52 (0.96, 2.38)</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no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8"/>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latin typeface="Calibri" charset="0"/>
                          <a:ea typeface="Calibri" charset="0"/>
                          <a:cs typeface="Times New Roman" charset="0"/>
                        </a:rPr>
                        <a:t>MSI</a:t>
                      </a:r>
                      <a:r>
                        <a:rPr lang="en-US" sz="1400" baseline="0" dirty="0">
                          <a:solidFill>
                            <a:schemeClr val="bg1"/>
                          </a:solidFill>
                          <a:effectLst/>
                          <a:latin typeface="Calibri" charset="0"/>
                          <a:ea typeface="Calibri" charset="0"/>
                          <a:cs typeface="Times New Roman" charset="0"/>
                        </a:rPr>
                        <a:t> – Green red</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dirty="0" err="1">
                          <a:solidFill>
                            <a:schemeClr val="bg1"/>
                          </a:solidFill>
                          <a:effectLst/>
                          <a:latin typeface="Calibri" charset="0"/>
                          <a:ea typeface="Calibri" charset="0"/>
                          <a:cs typeface="Times New Roman" charset="0"/>
                        </a:rPr>
                        <a:t>Tertile</a:t>
                      </a:r>
                      <a:r>
                        <a:rPr lang="en-US" sz="1400" dirty="0">
                          <a:solidFill>
                            <a:schemeClr val="bg1"/>
                          </a:solidFill>
                          <a:effectLst/>
                          <a:latin typeface="Calibri" charset="0"/>
                          <a:ea typeface="Calibri" charset="0"/>
                          <a:cs typeface="Times New Roman" charset="0"/>
                        </a:rPr>
                        <a:t> 1</a:t>
                      </a: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latin typeface="Calibri" charset="0"/>
                          <a:ea typeface="Calibri" charset="0"/>
                          <a:cs typeface="Times New Roman" charset="0"/>
                        </a:rPr>
                        <a:t>Ref.</a:t>
                      </a: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latin typeface="Calibri" charset="0"/>
                          <a:ea typeface="Calibri" charset="0"/>
                          <a:cs typeface="Times New Roman" charset="0"/>
                        </a:rPr>
                        <a:t>Ref.</a:t>
                      </a: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9"/>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dirty="0" err="1">
                          <a:solidFill>
                            <a:schemeClr val="bg1"/>
                          </a:solidFill>
                          <a:effectLst/>
                          <a:latin typeface="Calibri" charset="0"/>
                          <a:ea typeface="Calibri" charset="0"/>
                          <a:cs typeface="Times New Roman" charset="0"/>
                        </a:rPr>
                        <a:t>Tertile</a:t>
                      </a:r>
                      <a:r>
                        <a:rPr lang="en-US" sz="1400" dirty="0">
                          <a:solidFill>
                            <a:schemeClr val="bg1"/>
                          </a:solidFill>
                          <a:effectLst/>
                          <a:latin typeface="Calibri" charset="0"/>
                          <a:ea typeface="Calibri" charset="0"/>
                          <a:cs typeface="Times New Roman" charset="0"/>
                        </a:rPr>
                        <a:t> 2</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aseline="0" dirty="0">
                          <a:solidFill>
                            <a:schemeClr val="bg1"/>
                          </a:solidFill>
                          <a:effectLst/>
                          <a:latin typeface="Calibri" charset="0"/>
                          <a:ea typeface="Calibri" charset="0"/>
                          <a:cs typeface="Times New Roman" charset="0"/>
                        </a:rPr>
                        <a:t>0.67 (0.40, 1.13)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latin typeface="Calibri" charset="0"/>
                          <a:ea typeface="Calibri" charset="0"/>
                          <a:cs typeface="Times New Roman" charset="0"/>
                        </a:rPr>
                        <a:t>1.06</a:t>
                      </a:r>
                      <a:r>
                        <a:rPr lang="en-US" sz="1400" baseline="0" dirty="0">
                          <a:solidFill>
                            <a:schemeClr val="bg1"/>
                          </a:solidFill>
                          <a:effectLst/>
                          <a:latin typeface="Calibri" charset="0"/>
                          <a:ea typeface="Calibri" charset="0"/>
                          <a:cs typeface="Times New Roman" charset="0"/>
                        </a:rPr>
                        <a:t> (0.44, 2.56)</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10"/>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dirty="0" err="1">
                          <a:solidFill>
                            <a:schemeClr val="bg1"/>
                          </a:solidFill>
                          <a:effectLst/>
                          <a:latin typeface="Calibri" charset="0"/>
                          <a:ea typeface="Calibri" charset="0"/>
                          <a:cs typeface="Times New Roman" charset="0"/>
                        </a:rPr>
                        <a:t>Tertile</a:t>
                      </a:r>
                      <a:r>
                        <a:rPr lang="en-US" sz="1400" dirty="0">
                          <a:solidFill>
                            <a:schemeClr val="bg1"/>
                          </a:solidFill>
                          <a:effectLst/>
                          <a:latin typeface="Calibri" charset="0"/>
                          <a:ea typeface="Calibri" charset="0"/>
                          <a:cs typeface="Times New Roman" charset="0"/>
                        </a:rPr>
                        <a:t> 3</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latin typeface="Calibri" charset="0"/>
                          <a:ea typeface="Calibri" charset="0"/>
                          <a:cs typeface="Times New Roman" charset="0"/>
                        </a:rPr>
                        <a:t>0.86</a:t>
                      </a:r>
                      <a:r>
                        <a:rPr lang="en-US" sz="1400" baseline="0" dirty="0">
                          <a:solidFill>
                            <a:schemeClr val="bg1"/>
                          </a:solidFill>
                          <a:effectLst/>
                          <a:latin typeface="Calibri" charset="0"/>
                          <a:ea typeface="Calibri" charset="0"/>
                          <a:cs typeface="Times New Roman" charset="0"/>
                        </a:rPr>
                        <a:t> (0.50, 1.49)</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solidFill>
                            <a:schemeClr val="bg1"/>
                          </a:solidFill>
                          <a:effectLst/>
                          <a:latin typeface="Calibri" charset="0"/>
                          <a:ea typeface="Calibri" charset="0"/>
                          <a:cs typeface="Times New Roman" charset="0"/>
                        </a:rPr>
                        <a:t>1.21</a:t>
                      </a:r>
                      <a:r>
                        <a:rPr lang="en-US" sz="1400" baseline="0" dirty="0">
                          <a:solidFill>
                            <a:schemeClr val="bg1"/>
                          </a:solidFill>
                          <a:effectLst/>
                          <a:latin typeface="Calibri" charset="0"/>
                          <a:ea typeface="Calibri" charset="0"/>
                          <a:cs typeface="Times New Roman" charset="0"/>
                        </a:rPr>
                        <a:t> (0.47, 3.08)</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11"/>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latin typeface="Calibri" charset="0"/>
                          <a:ea typeface="Calibri" charset="0"/>
                          <a:cs typeface="Times New Roman" charset="0"/>
                        </a:rPr>
                        <a:t>Continuous (per IQR increase)</a:t>
                      </a: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latin typeface="Calibri" charset="0"/>
                          <a:ea typeface="Calibri" charset="0"/>
                          <a:cs typeface="Times New Roman" charset="0"/>
                        </a:rPr>
                        <a:t>0.98 (0.73,</a:t>
                      </a:r>
                      <a:r>
                        <a:rPr lang="en-US" sz="1400" baseline="0" dirty="0">
                          <a:solidFill>
                            <a:schemeClr val="bg1"/>
                          </a:solidFill>
                          <a:effectLst/>
                          <a:latin typeface="Calibri" charset="0"/>
                          <a:ea typeface="Calibri" charset="0"/>
                          <a:cs typeface="Times New Roman" charset="0"/>
                        </a:rPr>
                        <a:t> 1.32)</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latin typeface="Calibri" charset="0"/>
                          <a:ea typeface="Calibri" charset="0"/>
                          <a:cs typeface="Times New Roman" charset="0"/>
                        </a:rPr>
                        <a:t>1.16 (0.71</a:t>
                      </a:r>
                      <a:r>
                        <a:rPr lang="en-US" sz="1400" baseline="0" dirty="0">
                          <a:solidFill>
                            <a:schemeClr val="bg1"/>
                          </a:solidFill>
                          <a:effectLst/>
                          <a:latin typeface="Calibri" charset="0"/>
                          <a:ea typeface="Calibri" charset="0"/>
                          <a:cs typeface="Times New Roman" charset="0"/>
                        </a:rPr>
                        <a:t>, 1.88)</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971973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a:spLocks noGrp="1"/>
          </p:cNvSpPr>
          <p:nvPr>
            <p:ph type="title"/>
          </p:nvPr>
        </p:nvSpPr>
        <p:spPr>
          <a:xfrm>
            <a:off x="838200" y="0"/>
            <a:ext cx="10515600" cy="1325563"/>
          </a:xfrm>
        </p:spPr>
        <p:txBody>
          <a:bodyPr anchor="ctr"/>
          <a:lstStyle/>
          <a:p>
            <a:r>
              <a:rPr lang="en-CA" sz="4400" cap="none" dirty="0"/>
              <a:t>Results – Pre-menopausal Only</a:t>
            </a:r>
            <a:endParaRPr lang="en-US" sz="4400" cap="none" dirty="0"/>
          </a:p>
        </p:txBody>
      </p:sp>
      <p:graphicFrame>
        <p:nvGraphicFramePr>
          <p:cNvPr id="7" name="Table 6"/>
          <p:cNvGraphicFramePr>
            <a:graphicFrameLocks noGrp="1"/>
          </p:cNvGraphicFramePr>
          <p:nvPr>
            <p:extLst>
              <p:ext uri="{D42A27DB-BD31-4B8C-83A1-F6EECF244321}">
                <p14:modId xmlns:p14="http://schemas.microsoft.com/office/powerpoint/2010/main" val="1626363995"/>
              </p:ext>
            </p:extLst>
          </p:nvPr>
        </p:nvGraphicFramePr>
        <p:xfrm>
          <a:off x="2516821" y="1926167"/>
          <a:ext cx="7106856" cy="3189732"/>
        </p:xfrm>
        <a:graphic>
          <a:graphicData uri="http://schemas.openxmlformats.org/drawingml/2006/table">
            <a:tbl>
              <a:tblPr firstRow="1" firstCol="1" bandRow="1"/>
              <a:tblGrid>
                <a:gridCol w="1701479">
                  <a:extLst>
                    <a:ext uri="{9D8B030D-6E8A-4147-A177-3AD203B41FA5}">
                      <a16:colId xmlns:a16="http://schemas.microsoft.com/office/drawing/2014/main" val="20000"/>
                    </a:ext>
                  </a:extLst>
                </a:gridCol>
                <a:gridCol w="2314937">
                  <a:extLst>
                    <a:ext uri="{9D8B030D-6E8A-4147-A177-3AD203B41FA5}">
                      <a16:colId xmlns:a16="http://schemas.microsoft.com/office/drawing/2014/main" val="20001"/>
                    </a:ext>
                  </a:extLst>
                </a:gridCol>
                <a:gridCol w="1551007">
                  <a:extLst>
                    <a:ext uri="{9D8B030D-6E8A-4147-A177-3AD203B41FA5}">
                      <a16:colId xmlns:a16="http://schemas.microsoft.com/office/drawing/2014/main" val="20002"/>
                    </a:ext>
                  </a:extLst>
                </a:gridCol>
                <a:gridCol w="1539433">
                  <a:extLst>
                    <a:ext uri="{9D8B030D-6E8A-4147-A177-3AD203B41FA5}">
                      <a16:colId xmlns:a16="http://schemas.microsoft.com/office/drawing/2014/main" val="20003"/>
                    </a:ext>
                  </a:extLst>
                </a:gridCol>
              </a:tblGrid>
              <a:tr h="172720">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Measure</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 </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ER/PR+ (95% CI)</a:t>
                      </a:r>
                      <a:endParaRPr lang="en-US" sz="1400" b="1" dirty="0">
                        <a:solidFill>
                          <a:schemeClr val="bg1"/>
                        </a:solidFill>
                        <a:effectLst/>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ER/PR- (95% CI) </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US" sz="1400" b="1" dirty="0" err="1">
                          <a:solidFill>
                            <a:schemeClr val="bg1"/>
                          </a:solidFill>
                          <a:effectLst/>
                          <a:latin typeface="Calibri" charset="0"/>
                          <a:ea typeface="Calibri" charset="0"/>
                          <a:cs typeface="Times New Roman" charset="0"/>
                        </a:rPr>
                        <a:t>ImpMSI</a:t>
                      </a:r>
                      <a:r>
                        <a:rPr lang="en-US" sz="1400" b="1" dirty="0">
                          <a:solidFill>
                            <a:schemeClr val="bg1"/>
                          </a:solidFill>
                          <a:effectLst/>
                          <a:latin typeface="Calibri" charset="0"/>
                          <a:ea typeface="Calibri" charset="0"/>
                          <a:cs typeface="Times New Roman" charset="0"/>
                        </a:rPr>
                        <a:t> – Blue</a:t>
                      </a:r>
                      <a:r>
                        <a:rPr lang="en-US" sz="1400" b="1" baseline="0" dirty="0">
                          <a:solidFill>
                            <a:schemeClr val="bg1"/>
                          </a:solidFill>
                          <a:effectLst/>
                          <a:latin typeface="Calibri" charset="0"/>
                          <a:ea typeface="Calibri" charset="0"/>
                          <a:cs typeface="Times New Roman" charset="0"/>
                        </a:rPr>
                        <a:t> green</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err="1">
                          <a:solidFill>
                            <a:schemeClr val="bg1"/>
                          </a:solidFill>
                          <a:effectLst/>
                          <a:latin typeface="Calibri" charset="0"/>
                          <a:ea typeface="Calibri" charset="0"/>
                          <a:cs typeface="Times New Roman" charset="0"/>
                        </a:rPr>
                        <a:t>Tertile</a:t>
                      </a:r>
                      <a:r>
                        <a:rPr lang="en-US" sz="1400" b="0" dirty="0">
                          <a:solidFill>
                            <a:schemeClr val="bg1"/>
                          </a:solidFill>
                          <a:effectLst/>
                          <a:latin typeface="Calibri" charset="0"/>
                          <a:ea typeface="Calibri" charset="0"/>
                          <a:cs typeface="Times New Roman" charset="0"/>
                        </a:rPr>
                        <a:t> 1</a:t>
                      </a:r>
                    </a:p>
                  </a:txBody>
                  <a:tcPr marL="68580" marR="68580" marT="0" marB="0">
                    <a:lnL>
                      <a:noFill/>
                    </a:lnL>
                    <a:lnR>
                      <a:noFill/>
                    </a:lnR>
                    <a:lnT w="12700" cmpd="sng">
                      <a:solidFill>
                        <a:srgbClr val="A5A5A5"/>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Ref.</a:t>
                      </a:r>
                    </a:p>
                  </a:txBody>
                  <a:tcPr marL="68580" marR="68580" marT="0" marB="0">
                    <a:lnL>
                      <a:noFill/>
                    </a:lnL>
                    <a:lnR>
                      <a:noFill/>
                    </a:lnR>
                    <a:lnT w="12700" cmpd="sng">
                      <a:solidFill>
                        <a:srgbClr val="A5A5A5"/>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Ref.</a:t>
                      </a:r>
                    </a:p>
                  </a:txBody>
                  <a:tcPr marL="68580" marR="68580" marT="0" marB="0">
                    <a:lnL>
                      <a:noFill/>
                    </a:lnL>
                    <a:lnR>
                      <a:noFill/>
                    </a:lnR>
                    <a:lnT w="12700" cmpd="sng">
                      <a:solidFill>
                        <a:srgbClr val="A5A5A5"/>
                      </a:solid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13"/>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err="1">
                          <a:solidFill>
                            <a:schemeClr val="bg1"/>
                          </a:solidFill>
                          <a:effectLst/>
                          <a:latin typeface="Calibri" charset="0"/>
                          <a:ea typeface="Calibri" charset="0"/>
                          <a:cs typeface="Times New Roman" charset="0"/>
                        </a:rPr>
                        <a:t>Tertile</a:t>
                      </a:r>
                      <a:r>
                        <a:rPr lang="en-US" sz="1400" b="0" dirty="0">
                          <a:solidFill>
                            <a:schemeClr val="bg1"/>
                          </a:solidFill>
                          <a:effectLst/>
                          <a:latin typeface="Calibri" charset="0"/>
                          <a:ea typeface="Calibri" charset="0"/>
                          <a:cs typeface="Times New Roman" charset="0"/>
                        </a:rPr>
                        <a:t> 2</a:t>
                      </a:r>
                    </a:p>
                  </a:txBody>
                  <a:tcPr marL="68580" marR="68580" marT="0"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0.55 (0.32,</a:t>
                      </a:r>
                      <a:r>
                        <a:rPr lang="en-US" sz="1400" b="0" baseline="0" dirty="0">
                          <a:solidFill>
                            <a:schemeClr val="bg1"/>
                          </a:solidFill>
                          <a:effectLst/>
                          <a:latin typeface="Calibri" charset="0"/>
                          <a:ea typeface="Calibri" charset="0"/>
                          <a:cs typeface="Times New Roman" charset="0"/>
                        </a:rPr>
                        <a:t> 0.97)*</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0.90</a:t>
                      </a:r>
                      <a:r>
                        <a:rPr lang="en-US" sz="1400" b="0" baseline="0" dirty="0">
                          <a:solidFill>
                            <a:schemeClr val="bg1"/>
                          </a:solidFill>
                          <a:effectLst/>
                          <a:latin typeface="Calibri" charset="0"/>
                          <a:ea typeface="Calibri" charset="0"/>
                          <a:cs typeface="Times New Roman" charset="0"/>
                        </a:rPr>
                        <a:t> (0.36, 2.29)</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14"/>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b="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err="1">
                          <a:solidFill>
                            <a:schemeClr val="bg1"/>
                          </a:solidFill>
                          <a:effectLst/>
                          <a:latin typeface="Calibri" charset="0"/>
                          <a:ea typeface="Calibri" charset="0"/>
                          <a:cs typeface="Times New Roman" charset="0"/>
                        </a:rPr>
                        <a:t>Tertile</a:t>
                      </a:r>
                      <a:r>
                        <a:rPr lang="en-US" sz="1400" b="0" dirty="0">
                          <a:solidFill>
                            <a:schemeClr val="bg1"/>
                          </a:solidFill>
                          <a:effectLst/>
                          <a:latin typeface="Calibri" charset="0"/>
                          <a:ea typeface="Calibri" charset="0"/>
                          <a:cs typeface="Times New Roman" charset="0"/>
                        </a:rPr>
                        <a:t> 3</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0.79 (0.46, 1.36)</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0.89 (0.35, 2.27)</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15"/>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b="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Continuous (per IQR</a:t>
                      </a:r>
                      <a:r>
                        <a:rPr lang="en-US" sz="1400" b="0" baseline="0" dirty="0">
                          <a:solidFill>
                            <a:schemeClr val="bg1"/>
                          </a:solidFill>
                          <a:effectLst/>
                          <a:latin typeface="Calibri" charset="0"/>
                          <a:ea typeface="Calibri" charset="0"/>
                          <a:cs typeface="Times New Roman" charset="0"/>
                        </a:rPr>
                        <a:t> increase)</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0.98</a:t>
                      </a:r>
                      <a:r>
                        <a:rPr lang="en-US" sz="1400" b="0" baseline="0" dirty="0">
                          <a:solidFill>
                            <a:schemeClr val="bg1"/>
                          </a:solidFill>
                          <a:effectLst/>
                          <a:latin typeface="Calibri" charset="0"/>
                          <a:ea typeface="Calibri" charset="0"/>
                          <a:cs typeface="Times New Roman" charset="0"/>
                        </a:rPr>
                        <a:t> (0.85, 1.13)</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0.97 (0.76, 1.24)</a:t>
                      </a: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16"/>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b="1" dirty="0" err="1">
                          <a:solidFill>
                            <a:schemeClr val="bg1"/>
                          </a:solidFill>
                          <a:effectLst/>
                          <a:latin typeface="Calibri" charset="0"/>
                          <a:ea typeface="Calibri" charset="0"/>
                          <a:cs typeface="Times New Roman" charset="0"/>
                        </a:rPr>
                        <a:t>ImpMSI</a:t>
                      </a:r>
                      <a:r>
                        <a:rPr lang="en-US" sz="1400" b="1" baseline="0" dirty="0">
                          <a:solidFill>
                            <a:schemeClr val="bg1"/>
                          </a:solidFill>
                          <a:effectLst/>
                          <a:latin typeface="Calibri" charset="0"/>
                          <a:ea typeface="Calibri" charset="0"/>
                          <a:cs typeface="Times New Roman" charset="0"/>
                        </a:rPr>
                        <a:t> – Green red</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err="1">
                          <a:solidFill>
                            <a:schemeClr val="bg1"/>
                          </a:solidFill>
                          <a:effectLst/>
                          <a:latin typeface="Calibri" charset="0"/>
                          <a:ea typeface="Calibri" charset="0"/>
                          <a:cs typeface="Times New Roman" charset="0"/>
                        </a:rPr>
                        <a:t>Tertile</a:t>
                      </a:r>
                      <a:r>
                        <a:rPr lang="en-US" sz="1400" b="0" baseline="0" dirty="0">
                          <a:solidFill>
                            <a:schemeClr val="bg1"/>
                          </a:solidFill>
                          <a:effectLst/>
                          <a:latin typeface="Calibri" charset="0"/>
                          <a:ea typeface="Calibri" charset="0"/>
                          <a:cs typeface="Times New Roman" charset="0"/>
                        </a:rPr>
                        <a:t> 1</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Ref.</a:t>
                      </a: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Ref.</a:t>
                      </a: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17"/>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b="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err="1">
                          <a:solidFill>
                            <a:schemeClr val="bg1"/>
                          </a:solidFill>
                          <a:effectLst/>
                          <a:latin typeface="Calibri" charset="0"/>
                          <a:ea typeface="Calibri" charset="0"/>
                          <a:cs typeface="Times New Roman" charset="0"/>
                        </a:rPr>
                        <a:t>Tertile</a:t>
                      </a:r>
                      <a:r>
                        <a:rPr lang="en-US" sz="1400" b="0" dirty="0">
                          <a:solidFill>
                            <a:schemeClr val="bg1"/>
                          </a:solidFill>
                          <a:effectLst/>
                          <a:latin typeface="Calibri" charset="0"/>
                          <a:ea typeface="Calibri" charset="0"/>
                          <a:cs typeface="Times New Roman" charset="0"/>
                        </a:rPr>
                        <a:t> 2</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0.42</a:t>
                      </a:r>
                      <a:r>
                        <a:rPr lang="en-US" sz="1400" b="0" baseline="0" dirty="0">
                          <a:solidFill>
                            <a:schemeClr val="bg1"/>
                          </a:solidFill>
                          <a:effectLst/>
                          <a:latin typeface="Calibri" charset="0"/>
                          <a:ea typeface="Calibri" charset="0"/>
                          <a:cs typeface="Times New Roman" charset="0"/>
                        </a:rPr>
                        <a:t> (0.24, 0.76)*</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0.85 (0.34, 2.11)</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18"/>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b="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err="1">
                          <a:solidFill>
                            <a:schemeClr val="bg1"/>
                          </a:solidFill>
                          <a:effectLst/>
                          <a:latin typeface="Calibri" charset="0"/>
                          <a:ea typeface="Calibri" charset="0"/>
                          <a:cs typeface="Times New Roman" charset="0"/>
                        </a:rPr>
                        <a:t>Tertile</a:t>
                      </a:r>
                      <a:r>
                        <a:rPr lang="en-US" sz="1400" b="0" dirty="0">
                          <a:solidFill>
                            <a:schemeClr val="bg1"/>
                          </a:solidFill>
                          <a:effectLst/>
                          <a:latin typeface="Calibri" charset="0"/>
                          <a:ea typeface="Calibri" charset="0"/>
                          <a:cs typeface="Times New Roman" charset="0"/>
                        </a:rPr>
                        <a:t> 3</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0.67</a:t>
                      </a:r>
                      <a:r>
                        <a:rPr lang="en-US" sz="1400" b="0" baseline="0" dirty="0">
                          <a:solidFill>
                            <a:schemeClr val="bg1"/>
                          </a:solidFill>
                          <a:effectLst/>
                          <a:latin typeface="Calibri" charset="0"/>
                          <a:ea typeface="Calibri" charset="0"/>
                          <a:cs typeface="Times New Roman" charset="0"/>
                        </a:rPr>
                        <a:t> (</a:t>
                      </a:r>
                      <a:r>
                        <a:rPr lang="en-US" sz="1400" b="0" dirty="0">
                          <a:solidFill>
                            <a:schemeClr val="bg1"/>
                          </a:solidFill>
                          <a:effectLst/>
                          <a:latin typeface="Calibri" charset="0"/>
                          <a:ea typeface="Calibri" charset="0"/>
                          <a:cs typeface="Times New Roman" charset="0"/>
                        </a:rPr>
                        <a:t>0.38, 1.17)</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0.57 (0.22, 1.48)</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19"/>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b="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Continuous (per</a:t>
                      </a:r>
                      <a:r>
                        <a:rPr lang="en-US" sz="1400" b="0" baseline="0" dirty="0">
                          <a:solidFill>
                            <a:schemeClr val="bg1"/>
                          </a:solidFill>
                          <a:effectLst/>
                          <a:latin typeface="Calibri" charset="0"/>
                          <a:ea typeface="Calibri" charset="0"/>
                          <a:cs typeface="Times New Roman" charset="0"/>
                        </a:rPr>
                        <a:t> IQR increase)</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1.02</a:t>
                      </a:r>
                      <a:r>
                        <a:rPr lang="en-US" sz="1400" b="0" baseline="0" dirty="0">
                          <a:solidFill>
                            <a:schemeClr val="bg1"/>
                          </a:solidFill>
                          <a:effectLst/>
                          <a:latin typeface="Calibri" charset="0"/>
                          <a:ea typeface="Calibri" charset="0"/>
                          <a:cs typeface="Times New Roman" charset="0"/>
                        </a:rPr>
                        <a:t> (0.82, 1.26)</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0.88 (0.59, 1.33)</a:t>
                      </a: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20"/>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US" sz="1400" b="1" dirty="0" err="1">
                          <a:solidFill>
                            <a:schemeClr val="bg1"/>
                          </a:solidFill>
                          <a:effectLst/>
                          <a:latin typeface="Calibri" charset="0"/>
                          <a:ea typeface="Calibri" charset="0"/>
                          <a:cs typeface="Times New Roman" charset="0"/>
                        </a:rPr>
                        <a:t>MSIClass</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err="1">
                          <a:solidFill>
                            <a:schemeClr val="bg1"/>
                          </a:solidFill>
                          <a:effectLst/>
                          <a:latin typeface="Calibri" charset="0"/>
                          <a:ea typeface="Calibri" charset="0"/>
                          <a:cs typeface="Times New Roman" charset="0"/>
                        </a:rPr>
                        <a:t>Tertile</a:t>
                      </a:r>
                      <a:r>
                        <a:rPr lang="en-US" sz="1400" b="0" dirty="0">
                          <a:solidFill>
                            <a:schemeClr val="bg1"/>
                          </a:solidFill>
                          <a:effectLst/>
                          <a:latin typeface="Calibri" charset="0"/>
                          <a:ea typeface="Calibri" charset="0"/>
                          <a:cs typeface="Times New Roman" charset="0"/>
                        </a:rPr>
                        <a:t> 1</a:t>
                      </a: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Ref.</a:t>
                      </a: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Ref.</a:t>
                      </a: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21"/>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b="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err="1">
                          <a:solidFill>
                            <a:schemeClr val="bg1"/>
                          </a:solidFill>
                          <a:effectLst/>
                          <a:latin typeface="Calibri" charset="0"/>
                          <a:ea typeface="Calibri" charset="0"/>
                          <a:cs typeface="Times New Roman" charset="0"/>
                        </a:rPr>
                        <a:t>Tertile</a:t>
                      </a:r>
                      <a:r>
                        <a:rPr lang="en-US" sz="1400" b="0" baseline="0" dirty="0">
                          <a:solidFill>
                            <a:schemeClr val="bg1"/>
                          </a:solidFill>
                          <a:effectLst/>
                          <a:latin typeface="Calibri" charset="0"/>
                          <a:ea typeface="Calibri" charset="0"/>
                          <a:cs typeface="Times New Roman" charset="0"/>
                        </a:rPr>
                        <a:t> 2</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b="0" dirty="0">
                          <a:solidFill>
                            <a:schemeClr val="bg1"/>
                          </a:solidFill>
                          <a:effectLst/>
                          <a:latin typeface="Calibri" charset="0"/>
                          <a:ea typeface="Calibri" charset="0"/>
                          <a:cs typeface="Times New Roman" charset="0"/>
                        </a:rPr>
                        <a:t>0.72 (0.41 1.27)</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b="0" dirty="0">
                          <a:solidFill>
                            <a:schemeClr val="bg1"/>
                          </a:solidFill>
                          <a:effectLst/>
                          <a:latin typeface="Calibri" charset="0"/>
                          <a:ea typeface="Calibri" charset="0"/>
                          <a:cs typeface="Times New Roman" charset="0"/>
                        </a:rPr>
                        <a:t>1.65 (0.65, 4.18)</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22"/>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b="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err="1">
                          <a:solidFill>
                            <a:schemeClr val="bg1"/>
                          </a:solidFill>
                          <a:effectLst/>
                          <a:latin typeface="Calibri" charset="0"/>
                          <a:ea typeface="Calibri" charset="0"/>
                          <a:cs typeface="Times New Roman" charset="0"/>
                        </a:rPr>
                        <a:t>Tertile</a:t>
                      </a:r>
                      <a:r>
                        <a:rPr lang="en-US" sz="1400" b="0" baseline="0" dirty="0">
                          <a:solidFill>
                            <a:schemeClr val="bg1"/>
                          </a:solidFill>
                          <a:effectLst/>
                          <a:latin typeface="Calibri" charset="0"/>
                          <a:ea typeface="Calibri" charset="0"/>
                          <a:cs typeface="Times New Roman" charset="0"/>
                        </a:rPr>
                        <a:t> 3</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0.91 (0.53, 1.58)</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0.92 (0.34, 2.50)</a:t>
                      </a: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23"/>
                  </a:ext>
                </a:extLst>
              </a:tr>
              <a:tr h="40005">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mpd="sng">
                      <a:solidFill>
                        <a:srgbClr val="A5A5A5"/>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Continuous (per IQR increase)</a:t>
                      </a:r>
                    </a:p>
                  </a:txBody>
                  <a:tcPr marL="68580" marR="68580" marT="0" marB="0">
                    <a:lnL>
                      <a:noFill/>
                    </a:lnL>
                    <a:lnR>
                      <a:noFill/>
                    </a:lnR>
                    <a:lnT>
                      <a:noFill/>
                    </a:lnT>
                    <a:lnB w="12700" cmpd="sng">
                      <a:solidFill>
                        <a:srgbClr val="A5A5A5"/>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0.99 (0.82, 1.20)</a:t>
                      </a:r>
                    </a:p>
                  </a:txBody>
                  <a:tcPr marL="68580" marR="68580" marT="0" marB="0">
                    <a:lnL>
                      <a:noFill/>
                    </a:lnL>
                    <a:lnR>
                      <a:noFill/>
                    </a:lnR>
                    <a:lnT>
                      <a:noFill/>
                    </a:lnT>
                    <a:lnB w="12700" cmpd="sng">
                      <a:solidFill>
                        <a:srgbClr val="A5A5A5"/>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0" dirty="0">
                          <a:solidFill>
                            <a:schemeClr val="bg1"/>
                          </a:solidFill>
                          <a:effectLst/>
                          <a:latin typeface="Calibri" charset="0"/>
                          <a:ea typeface="Calibri" charset="0"/>
                          <a:cs typeface="Times New Roman" charset="0"/>
                        </a:rPr>
                        <a:t>0.85 (0.58, 1.26)</a:t>
                      </a:r>
                    </a:p>
                  </a:txBody>
                  <a:tcPr marL="68580" marR="68580" marT="0" marB="0">
                    <a:lnL>
                      <a:noFill/>
                    </a:lnL>
                    <a:lnR>
                      <a:noFill/>
                    </a:lnR>
                    <a:lnT>
                      <a:noFill/>
                    </a:lnT>
                    <a:lnB w="12700" cmpd="sng">
                      <a:solidFill>
                        <a:srgbClr val="A5A5A5"/>
                      </a:solid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24"/>
                  </a:ext>
                </a:extLst>
              </a:tr>
            </a:tbl>
          </a:graphicData>
        </a:graphic>
      </p:graphicFrame>
    </p:spTree>
    <p:extLst>
      <p:ext uri="{BB962C8B-B14F-4D97-AF65-F5344CB8AC3E}">
        <p14:creationId xmlns:p14="http://schemas.microsoft.com/office/powerpoint/2010/main" val="481133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024646484"/>
              </p:ext>
            </p:extLst>
          </p:nvPr>
        </p:nvGraphicFramePr>
        <p:xfrm>
          <a:off x="698916" y="2072887"/>
          <a:ext cx="10347768" cy="3291046"/>
        </p:xfrm>
        <a:graphic>
          <a:graphicData uri="http://schemas.openxmlformats.org/drawingml/2006/table">
            <a:tbl>
              <a:tblPr firstRow="1" firstCol="1" bandRow="1">
                <a:tableStyleId>{C083E6E3-FA7D-4D7B-A595-EF9225AFEA82}</a:tableStyleId>
              </a:tblPr>
              <a:tblGrid>
                <a:gridCol w="1701479">
                  <a:extLst>
                    <a:ext uri="{9D8B030D-6E8A-4147-A177-3AD203B41FA5}">
                      <a16:colId xmlns:a16="http://schemas.microsoft.com/office/drawing/2014/main" val="20000"/>
                    </a:ext>
                  </a:extLst>
                </a:gridCol>
                <a:gridCol w="2314937">
                  <a:extLst>
                    <a:ext uri="{9D8B030D-6E8A-4147-A177-3AD203B41FA5}">
                      <a16:colId xmlns:a16="http://schemas.microsoft.com/office/drawing/2014/main" val="20001"/>
                    </a:ext>
                  </a:extLst>
                </a:gridCol>
                <a:gridCol w="1551007">
                  <a:extLst>
                    <a:ext uri="{9D8B030D-6E8A-4147-A177-3AD203B41FA5}">
                      <a16:colId xmlns:a16="http://schemas.microsoft.com/office/drawing/2014/main" val="20002"/>
                    </a:ext>
                  </a:extLst>
                </a:gridCol>
                <a:gridCol w="1539433">
                  <a:extLst>
                    <a:ext uri="{9D8B030D-6E8A-4147-A177-3AD203B41FA5}">
                      <a16:colId xmlns:a16="http://schemas.microsoft.com/office/drawing/2014/main" val="20003"/>
                    </a:ext>
                  </a:extLst>
                </a:gridCol>
                <a:gridCol w="1585732">
                  <a:extLst>
                    <a:ext uri="{9D8B030D-6E8A-4147-A177-3AD203B41FA5}">
                      <a16:colId xmlns:a16="http://schemas.microsoft.com/office/drawing/2014/main" val="20004"/>
                    </a:ext>
                  </a:extLst>
                </a:gridCol>
                <a:gridCol w="1655180">
                  <a:extLst>
                    <a:ext uri="{9D8B030D-6E8A-4147-A177-3AD203B41FA5}">
                      <a16:colId xmlns:a16="http://schemas.microsoft.com/office/drawing/2014/main" val="20005"/>
                    </a:ext>
                  </a:extLst>
                </a:gridCol>
              </a:tblGrid>
              <a:tr h="299186">
                <a:tc>
                  <a:txBody>
                    <a:bodyPr/>
                    <a:lstStyle/>
                    <a:p>
                      <a:pPr algn="ctr">
                        <a:lnSpc>
                          <a:spcPct val="115000"/>
                        </a:lnSpc>
                        <a:spcAft>
                          <a:spcPts val="0"/>
                        </a:spcAft>
                      </a:pP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endParaRPr lang="en-US" sz="1400" dirty="0">
                        <a:effectLst/>
                        <a:latin typeface="Calibri" charset="0"/>
                        <a:ea typeface="Calibri" charset="0"/>
                        <a:cs typeface="Times New Roman" charset="0"/>
                      </a:endParaRPr>
                    </a:p>
                  </a:txBody>
                  <a:tcPr marL="68580" marR="68580" marT="0" marB="0"/>
                </a:tc>
                <a:tc gridSpan="2">
                  <a:txBody>
                    <a:bodyPr/>
                    <a:lstStyle/>
                    <a:p>
                      <a:pPr algn="ctr">
                        <a:lnSpc>
                          <a:spcPct val="115000"/>
                        </a:lnSpc>
                        <a:spcAft>
                          <a:spcPts val="0"/>
                        </a:spcAft>
                      </a:pPr>
                      <a:r>
                        <a:rPr lang="en-US" sz="1400" dirty="0">
                          <a:effectLst/>
                        </a:rPr>
                        <a:t>Pre-menopausal</a:t>
                      </a:r>
                    </a:p>
                  </a:txBody>
                  <a:tcPr marL="68580" marR="68580" marT="0" marB="0"/>
                </a:tc>
                <a:tc hMerge="1">
                  <a:txBody>
                    <a:bodyPr/>
                    <a:lstStyle/>
                    <a:p>
                      <a:pPr algn="ctr">
                        <a:lnSpc>
                          <a:spcPct val="115000"/>
                        </a:lnSpc>
                        <a:spcAft>
                          <a:spcPts val="0"/>
                        </a:spcAft>
                      </a:pPr>
                      <a:endParaRPr lang="en-US" sz="1400" dirty="0">
                        <a:effectLst/>
                        <a:latin typeface="Calibri" charset="0"/>
                        <a:ea typeface="Calibri" charset="0"/>
                        <a:cs typeface="Times New Roman" charset="0"/>
                      </a:endParaRPr>
                    </a:p>
                  </a:txBody>
                  <a:tcPr marL="68580" marR="68580" marT="0" marB="0"/>
                </a:tc>
                <a:tc gridSpan="2">
                  <a:txBody>
                    <a:bodyPr/>
                    <a:lstStyle/>
                    <a:p>
                      <a:pPr algn="ctr">
                        <a:lnSpc>
                          <a:spcPct val="115000"/>
                        </a:lnSpc>
                        <a:spcAft>
                          <a:spcPts val="0"/>
                        </a:spcAft>
                      </a:pPr>
                      <a:r>
                        <a:rPr lang="en-US" sz="1400" dirty="0">
                          <a:effectLst/>
                          <a:latin typeface="Calibri" charset="0"/>
                          <a:ea typeface="Calibri" charset="0"/>
                          <a:cs typeface="Times New Roman" charset="0"/>
                        </a:rPr>
                        <a:t>Post-menopausal</a:t>
                      </a:r>
                    </a:p>
                  </a:txBody>
                  <a:tcPr marL="68580" marR="68580" marT="0" marB="0"/>
                </a:tc>
                <a:tc hMerge="1">
                  <a:txBody>
                    <a:bodyPr/>
                    <a:lstStyle/>
                    <a:p>
                      <a:pPr algn="ctr">
                        <a:lnSpc>
                          <a:spcPct val="115000"/>
                        </a:lnSpc>
                        <a:spcAft>
                          <a:spcPts val="0"/>
                        </a:spcAft>
                      </a:pP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0"/>
                  </a:ext>
                </a:extLst>
              </a:tr>
              <a:tr h="299186">
                <a:tc>
                  <a:txBody>
                    <a:bodyPr/>
                    <a:lstStyle/>
                    <a:p>
                      <a:pPr algn="ctr">
                        <a:lnSpc>
                          <a:spcPct val="115000"/>
                        </a:lnSpc>
                        <a:spcAft>
                          <a:spcPts val="0"/>
                        </a:spcAft>
                      </a:pPr>
                      <a:endParaRPr lang="en-US" sz="1400" dirty="0">
                        <a:effectLst/>
                        <a:latin typeface="Calibri" charset="0"/>
                        <a:ea typeface="Calibri" charset="0"/>
                        <a:cs typeface="Times New Roman" charset="0"/>
                      </a:endParaRPr>
                    </a:p>
                  </a:txBody>
                  <a:tcPr marL="68580" marR="68580" marT="0" marB="0">
                    <a:solidFill>
                      <a:schemeClr val="bg1">
                        <a:alpha val="20000"/>
                      </a:schemeClr>
                    </a:solidFill>
                  </a:tcPr>
                </a:tc>
                <a:tc>
                  <a:txBody>
                    <a:bodyPr/>
                    <a:lstStyle/>
                    <a:p>
                      <a:pPr algn="ctr">
                        <a:lnSpc>
                          <a:spcPct val="115000"/>
                        </a:lnSpc>
                        <a:spcAft>
                          <a:spcPts val="0"/>
                        </a:spcAft>
                      </a:pPr>
                      <a:endParaRPr lang="en-US" sz="1400" b="1" dirty="0">
                        <a:effectLst/>
                        <a:latin typeface="Calibri" charset="0"/>
                        <a:ea typeface="Calibri" charset="0"/>
                        <a:cs typeface="Times New Roman" charset="0"/>
                      </a:endParaRPr>
                    </a:p>
                  </a:txBody>
                  <a:tcPr marL="68580" marR="68580" marT="0" marB="0">
                    <a:solidFill>
                      <a:schemeClr val="bg1">
                        <a:alpha val="20000"/>
                      </a:schemeClr>
                    </a:solidFill>
                  </a:tcPr>
                </a:tc>
                <a:tc>
                  <a:txBody>
                    <a:bodyPr/>
                    <a:lstStyle/>
                    <a:p>
                      <a:pPr algn="ctr">
                        <a:lnSpc>
                          <a:spcPct val="115000"/>
                        </a:lnSpc>
                        <a:spcAft>
                          <a:spcPts val="0"/>
                        </a:spcAft>
                      </a:pPr>
                      <a:r>
                        <a:rPr lang="en-US" sz="1400" b="1" dirty="0">
                          <a:effectLst/>
                        </a:rPr>
                        <a:t>Non-shift worker</a:t>
                      </a:r>
                    </a:p>
                  </a:txBody>
                  <a:tcPr marL="68580" marR="68580" marT="0" marB="0">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algn="ctr">
                        <a:lnSpc>
                          <a:spcPct val="115000"/>
                        </a:lnSpc>
                        <a:spcAft>
                          <a:spcPts val="0"/>
                        </a:spcAft>
                      </a:pPr>
                      <a:r>
                        <a:rPr lang="en-US" sz="1400" b="1" dirty="0">
                          <a:effectLst/>
                          <a:latin typeface="Calibri" charset="0"/>
                          <a:ea typeface="Calibri" charset="0"/>
                          <a:cs typeface="Times New Roman" charset="0"/>
                        </a:rPr>
                        <a:t>Shift worker</a:t>
                      </a:r>
                    </a:p>
                  </a:txBody>
                  <a:tcPr marL="68580" marR="68580" marT="0" marB="0">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algn="ctr">
                        <a:lnSpc>
                          <a:spcPct val="115000"/>
                        </a:lnSpc>
                        <a:spcAft>
                          <a:spcPts val="0"/>
                        </a:spcAft>
                      </a:pPr>
                      <a:r>
                        <a:rPr lang="en-US" sz="1400" b="1" dirty="0">
                          <a:effectLst/>
                          <a:latin typeface="Calibri" charset="0"/>
                          <a:ea typeface="Calibri" charset="0"/>
                          <a:cs typeface="Times New Roman" charset="0"/>
                        </a:rPr>
                        <a:t>Non-shift worker</a:t>
                      </a:r>
                    </a:p>
                  </a:txBody>
                  <a:tcPr marL="68580" marR="68580" marT="0" marB="0">
                    <a:lnB w="12700" cap="flat" cmpd="sng" algn="ctr">
                      <a:solidFill>
                        <a:schemeClr val="tx1"/>
                      </a:solidFill>
                      <a:prstDash val="solid"/>
                      <a:round/>
                      <a:headEnd type="none" w="med" len="med"/>
                      <a:tailEnd type="none" w="med" len="med"/>
                    </a:lnB>
                    <a:solidFill>
                      <a:schemeClr val="bg1">
                        <a:alpha val="20000"/>
                      </a:schemeClr>
                    </a:solidFill>
                  </a:tcPr>
                </a:tc>
                <a:tc>
                  <a:txBody>
                    <a:bodyPr/>
                    <a:lstStyle/>
                    <a:p>
                      <a:pPr algn="ctr">
                        <a:lnSpc>
                          <a:spcPct val="115000"/>
                        </a:lnSpc>
                        <a:spcAft>
                          <a:spcPts val="0"/>
                        </a:spcAft>
                      </a:pPr>
                      <a:r>
                        <a:rPr lang="en-US" sz="1400" b="1" dirty="0">
                          <a:effectLst/>
                          <a:latin typeface="Calibri" charset="0"/>
                          <a:ea typeface="Calibri" charset="0"/>
                          <a:cs typeface="Times New Roman" charset="0"/>
                        </a:rPr>
                        <a:t>Shift worker</a:t>
                      </a:r>
                    </a:p>
                  </a:txBody>
                  <a:tcPr marL="68580" marR="68580" marT="0" marB="0">
                    <a:lnB w="12700" cap="flat" cmpd="sng" algn="ctr">
                      <a:solidFill>
                        <a:schemeClr val="tx1"/>
                      </a:solidFill>
                      <a:prstDash val="solid"/>
                      <a:round/>
                      <a:headEnd type="none" w="med" len="med"/>
                      <a:tailEnd type="none" w="med" len="med"/>
                    </a:lnB>
                    <a:solidFill>
                      <a:schemeClr val="bg1">
                        <a:alpha val="20000"/>
                      </a:schemeClr>
                    </a:solidFill>
                  </a:tcPr>
                </a:tc>
                <a:extLst>
                  <a:ext uri="{0D108BD9-81ED-4DB2-BD59-A6C34878D82A}">
                    <a16:rowId xmlns:a16="http://schemas.microsoft.com/office/drawing/2014/main" val="10001"/>
                  </a:ext>
                </a:extLst>
              </a:tr>
              <a:tr h="299186">
                <a:tc>
                  <a:txBody>
                    <a:bodyPr/>
                    <a:lstStyle/>
                    <a:p>
                      <a:pPr algn="ctr">
                        <a:lnSpc>
                          <a:spcPct val="115000"/>
                        </a:lnSpc>
                        <a:spcAft>
                          <a:spcPts val="0"/>
                        </a:spcAft>
                      </a:pPr>
                      <a:r>
                        <a:rPr lang="en-CA" sz="1400" dirty="0">
                          <a:effectLst/>
                        </a:rPr>
                        <a:t>Measure</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 </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b="1" dirty="0">
                          <a:effectLst/>
                        </a:rPr>
                        <a:t>OR (95% CI)</a:t>
                      </a:r>
                      <a:endParaRPr lang="en-US" sz="1400" b="1" dirty="0">
                        <a:effectLst/>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b="1" dirty="0">
                          <a:effectLst/>
                        </a:rPr>
                        <a:t>OR (95% CI) </a:t>
                      </a:r>
                      <a:endParaRPr lang="en-US" sz="1400" b="1"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b="1" baseline="0" dirty="0">
                          <a:effectLst/>
                        </a:rPr>
                        <a:t>OR </a:t>
                      </a:r>
                      <a:r>
                        <a:rPr lang="en-CA" sz="1400" b="1" dirty="0">
                          <a:effectLst/>
                        </a:rPr>
                        <a:t>(95% CI) </a:t>
                      </a:r>
                      <a:endParaRPr lang="en-US" sz="1400" b="1"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b="1" dirty="0">
                          <a:effectLst/>
                        </a:rPr>
                        <a:t>OR- (95% CI)</a:t>
                      </a:r>
                      <a:endParaRPr lang="en-US" sz="1400" b="1"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299186">
                <a:tc>
                  <a:txBody>
                    <a:bodyPr/>
                    <a:lstStyle/>
                    <a:p>
                      <a:pPr algn="ctr">
                        <a:lnSpc>
                          <a:spcPct val="115000"/>
                        </a:lnSpc>
                        <a:spcAft>
                          <a:spcPts val="0"/>
                        </a:spcAft>
                      </a:pPr>
                      <a:r>
                        <a:rPr lang="en-CA" sz="1400" dirty="0">
                          <a:effectLst/>
                          <a:latin typeface="+mn-lt"/>
                          <a:ea typeface="+mn-ea"/>
                          <a:cs typeface="+mn-cs"/>
                        </a:rPr>
                        <a:t>DNB</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dirty="0" err="1">
                          <a:effectLst/>
                        </a:rPr>
                        <a:t>Tertile</a:t>
                      </a:r>
                      <a:r>
                        <a:rPr lang="en-CA" sz="1400" dirty="0">
                          <a:effectLst/>
                        </a:rPr>
                        <a:t> 1</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dirty="0">
                          <a:effectLst/>
                        </a:rPr>
                        <a:t> Ref.</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dirty="0">
                          <a:effectLst/>
                        </a:rPr>
                        <a:t>Ref. </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3"/>
                  </a:ext>
                </a:extLst>
              </a:tr>
              <a:tr h="299186">
                <a:tc>
                  <a:txBody>
                    <a:bodyPr/>
                    <a:lstStyle/>
                    <a:p>
                      <a:pPr algn="ctr">
                        <a:lnSpc>
                          <a:spcPct val="115000"/>
                        </a:lnSpc>
                        <a:spcAft>
                          <a:spcPts val="0"/>
                        </a:spcAft>
                      </a:pPr>
                      <a:r>
                        <a:rPr lang="en-CA" sz="1400" dirty="0">
                          <a:effectLst/>
                        </a:rPr>
                        <a:t>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Tertile 2</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b="0" dirty="0">
                          <a:effectLst/>
                        </a:rPr>
                        <a:t>1.69 (0.87, 3.30)</a:t>
                      </a:r>
                      <a:endParaRPr lang="en-US" sz="1400" b="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1.38 (0.67, 2.85)</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0.71 (0.49, 1.03)</a:t>
                      </a:r>
                      <a:endParaRPr lang="en-US" sz="1400" dirty="0">
                        <a:effectLst/>
                        <a:latin typeface="Calibri" charset="0"/>
                        <a:ea typeface="Calibri" charset="0"/>
                        <a:cs typeface="Times New Roman" charset="0"/>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CA" sz="1400" dirty="0">
                          <a:effectLst/>
                        </a:rPr>
                        <a:t>0.85 (0.50, 1.45)</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4"/>
                  </a:ext>
                </a:extLst>
              </a:tr>
              <a:tr h="299186">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Tertile 3</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1.11 (0.57, 2.16)</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1.01 (0.50, 2.02)</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0.84 (0.57, 1.24)</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0.93 (0.53, 1.63)</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5"/>
                  </a:ext>
                </a:extLst>
              </a:tr>
              <a:tr h="299186">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Continuous (per IQR increase)</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1.01 (0.73, 1.41)</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1.15 (0.83, 1.59)</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0.89 (0.74, 1.07)</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0.95 (0.76, 1.18)</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99186">
                <a:tc>
                  <a:txBody>
                    <a:bodyPr/>
                    <a:lstStyle/>
                    <a:p>
                      <a:pPr algn="ctr">
                        <a:lnSpc>
                          <a:spcPct val="115000"/>
                        </a:lnSpc>
                        <a:spcAft>
                          <a:spcPts val="0"/>
                        </a:spcAft>
                      </a:pPr>
                      <a:r>
                        <a:rPr lang="en-CA" sz="1400" dirty="0">
                          <a:effectLst/>
                          <a:latin typeface="+mn-lt"/>
                          <a:ea typeface="+mn-ea"/>
                          <a:cs typeface="+mn-cs"/>
                        </a:rPr>
                        <a:t>DMSP</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dirty="0" err="1">
                          <a:effectLst/>
                        </a:rPr>
                        <a:t>Tertile</a:t>
                      </a:r>
                      <a:r>
                        <a:rPr lang="en-CA" sz="1400" dirty="0">
                          <a:effectLst/>
                        </a:rPr>
                        <a:t> 1</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dirty="0">
                          <a:effectLst/>
                        </a:rPr>
                        <a:t>Ref.</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7"/>
                  </a:ext>
                </a:extLst>
              </a:tr>
              <a:tr h="299186">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Tertile 2</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b="1" dirty="0">
                          <a:effectLst/>
                        </a:rPr>
                        <a:t>1.95 (1.03, 3.71)*</a:t>
                      </a:r>
                      <a:endParaRPr lang="en-US" sz="1400" b="1"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1.29 (0.64, 2.60)</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0.71 (0.49, 1.04)</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1.65 (0.94, 2.87)</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8"/>
                  </a:ext>
                </a:extLst>
              </a:tr>
              <a:tr h="299186">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err="1">
                          <a:effectLst/>
                        </a:rPr>
                        <a:t>Tertile</a:t>
                      </a:r>
                      <a:r>
                        <a:rPr lang="en-CA" sz="1400" dirty="0">
                          <a:effectLst/>
                        </a:rPr>
                        <a:t> 3</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0.89 (0.45, 1.75)</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0.91 (0.50, 1.83)</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b="0" dirty="0">
                          <a:effectLst/>
                        </a:rPr>
                        <a:t>0.64 (0.44, 0.94)</a:t>
                      </a:r>
                      <a:endParaRPr lang="en-US" sz="1400" b="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1.06 (0.62, 1.81)</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9"/>
                  </a:ext>
                </a:extLst>
              </a:tr>
              <a:tr h="299186">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Continuous (per IQR increase)</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0.85 (0.56, 1.28)</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1.12 (0.75, 1.66)</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b="0" dirty="0">
                          <a:effectLst/>
                        </a:rPr>
                        <a:t>0.78</a:t>
                      </a:r>
                      <a:r>
                        <a:rPr lang="en-CA" sz="1400" b="0" baseline="0" dirty="0">
                          <a:effectLst/>
                        </a:rPr>
                        <a:t> </a:t>
                      </a:r>
                      <a:r>
                        <a:rPr lang="en-CA" sz="1400" b="0" dirty="0">
                          <a:effectLst/>
                        </a:rPr>
                        <a:t>(0.62, 0.98)</a:t>
                      </a:r>
                      <a:endParaRPr lang="en-US" sz="1400" b="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1.04 (0.76, 1.41)</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2" name="Title 1"/>
          <p:cNvSpPr>
            <a:spLocks noGrp="1"/>
          </p:cNvSpPr>
          <p:nvPr>
            <p:ph type="title"/>
          </p:nvPr>
        </p:nvSpPr>
        <p:spPr>
          <a:xfrm>
            <a:off x="838200" y="0"/>
            <a:ext cx="10515600" cy="1325563"/>
          </a:xfrm>
        </p:spPr>
        <p:txBody>
          <a:bodyPr/>
          <a:lstStyle/>
          <a:p>
            <a:r>
              <a:rPr lang="en-CA" dirty="0"/>
              <a:t>Results – Shift work</a:t>
            </a:r>
            <a:endParaRPr lang="en-US" dirty="0"/>
          </a:p>
        </p:txBody>
      </p:sp>
      <p:sp>
        <p:nvSpPr>
          <p:cNvPr id="5" name="TextBox 4"/>
          <p:cNvSpPr txBox="1"/>
          <p:nvPr/>
        </p:nvSpPr>
        <p:spPr>
          <a:xfrm>
            <a:off x="546596" y="1225981"/>
            <a:ext cx="11242448" cy="646331"/>
          </a:xfrm>
          <a:prstGeom prst="rect">
            <a:avLst/>
          </a:prstGeom>
          <a:noFill/>
        </p:spPr>
        <p:txBody>
          <a:bodyPr wrap="square" rtlCol="0">
            <a:spAutoFit/>
          </a:bodyPr>
          <a:lstStyle/>
          <a:p>
            <a:r>
              <a:rPr lang="en-CA" dirty="0"/>
              <a:t>Fully-adjusted models of LAN exposure and risk of breast cancer by shift work status, stratified by menopausal status </a:t>
            </a:r>
            <a:endParaRPr lang="en-US" dirty="0"/>
          </a:p>
          <a:p>
            <a:endParaRPr lang="en-US" dirty="0"/>
          </a:p>
        </p:txBody>
      </p:sp>
      <p:sp>
        <p:nvSpPr>
          <p:cNvPr id="9" name="TextBox 8"/>
          <p:cNvSpPr txBox="1"/>
          <p:nvPr/>
        </p:nvSpPr>
        <p:spPr>
          <a:xfrm>
            <a:off x="546596" y="5642680"/>
            <a:ext cx="11242448" cy="830997"/>
          </a:xfrm>
          <a:prstGeom prst="rect">
            <a:avLst/>
          </a:prstGeom>
          <a:noFill/>
        </p:spPr>
        <p:txBody>
          <a:bodyPr wrap="square" rtlCol="0">
            <a:spAutoFit/>
          </a:bodyPr>
          <a:lstStyle/>
          <a:p>
            <a:r>
              <a:rPr lang="en-CA" sz="1600" dirty="0"/>
              <a:t>All models adjusted for age, ethnicity, family history of breast cancer, age at menarche, BMI, personal income, education, parity and age at first birth, years of oral contraceptive use, age at first mammography screening, smoking status, average alcohol intake, and hormone replacement therapy use</a:t>
            </a:r>
            <a:endParaRPr lang="en-US" dirty="0"/>
          </a:p>
        </p:txBody>
      </p:sp>
      <p:sp>
        <p:nvSpPr>
          <p:cNvPr id="6" name="Rectangle 5"/>
          <p:cNvSpPr/>
          <p:nvPr/>
        </p:nvSpPr>
        <p:spPr>
          <a:xfrm>
            <a:off x="4656000" y="4461149"/>
            <a:ext cx="6390684" cy="28176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56000" y="3295110"/>
            <a:ext cx="6390684" cy="28176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0006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609515925"/>
              </p:ext>
            </p:extLst>
          </p:nvPr>
        </p:nvGraphicFramePr>
        <p:xfrm>
          <a:off x="1006997" y="480139"/>
          <a:ext cx="10347768" cy="6134100"/>
        </p:xfrm>
        <a:graphic>
          <a:graphicData uri="http://schemas.openxmlformats.org/drawingml/2006/table">
            <a:tbl>
              <a:tblPr firstRow="1" firstCol="1" bandRow="1">
                <a:tableStyleId>{C083E6E3-FA7D-4D7B-A595-EF9225AFEA82}</a:tableStyleId>
              </a:tblPr>
              <a:tblGrid>
                <a:gridCol w="1701479">
                  <a:extLst>
                    <a:ext uri="{9D8B030D-6E8A-4147-A177-3AD203B41FA5}">
                      <a16:colId xmlns:a16="http://schemas.microsoft.com/office/drawing/2014/main" val="20000"/>
                    </a:ext>
                  </a:extLst>
                </a:gridCol>
                <a:gridCol w="2314937">
                  <a:extLst>
                    <a:ext uri="{9D8B030D-6E8A-4147-A177-3AD203B41FA5}">
                      <a16:colId xmlns:a16="http://schemas.microsoft.com/office/drawing/2014/main" val="20001"/>
                    </a:ext>
                  </a:extLst>
                </a:gridCol>
                <a:gridCol w="1551007">
                  <a:extLst>
                    <a:ext uri="{9D8B030D-6E8A-4147-A177-3AD203B41FA5}">
                      <a16:colId xmlns:a16="http://schemas.microsoft.com/office/drawing/2014/main" val="20002"/>
                    </a:ext>
                  </a:extLst>
                </a:gridCol>
                <a:gridCol w="1539433">
                  <a:extLst>
                    <a:ext uri="{9D8B030D-6E8A-4147-A177-3AD203B41FA5}">
                      <a16:colId xmlns:a16="http://schemas.microsoft.com/office/drawing/2014/main" val="20003"/>
                    </a:ext>
                  </a:extLst>
                </a:gridCol>
                <a:gridCol w="1585732">
                  <a:extLst>
                    <a:ext uri="{9D8B030D-6E8A-4147-A177-3AD203B41FA5}">
                      <a16:colId xmlns:a16="http://schemas.microsoft.com/office/drawing/2014/main" val="20004"/>
                    </a:ext>
                  </a:extLst>
                </a:gridCol>
                <a:gridCol w="1655180">
                  <a:extLst>
                    <a:ext uri="{9D8B030D-6E8A-4147-A177-3AD203B41FA5}">
                      <a16:colId xmlns:a16="http://schemas.microsoft.com/office/drawing/2014/main" val="20005"/>
                    </a:ext>
                  </a:extLst>
                </a:gridCol>
              </a:tblGrid>
              <a:tr h="172720">
                <a:tc>
                  <a:txBody>
                    <a:bodyPr/>
                    <a:lstStyle/>
                    <a:p>
                      <a:pPr algn="ctr">
                        <a:lnSpc>
                          <a:spcPct val="115000"/>
                        </a:lnSpc>
                        <a:spcAft>
                          <a:spcPts val="0"/>
                        </a:spcAft>
                      </a:pPr>
                      <a:r>
                        <a:rPr lang="en-CA" sz="1400" dirty="0">
                          <a:effectLst/>
                        </a:rPr>
                        <a:t>Measure</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Non-shift</a:t>
                      </a:r>
                      <a:r>
                        <a:rPr lang="en-CA" sz="1400" baseline="0" dirty="0">
                          <a:effectLst/>
                        </a:rPr>
                        <a:t> </a:t>
                      </a:r>
                      <a:r>
                        <a:rPr lang="en-CA" sz="1400" dirty="0">
                          <a:effectLst/>
                        </a:rPr>
                        <a:t>(95% CI)</a:t>
                      </a:r>
                      <a:endParaRPr lang="en-US" sz="1400" dirty="0">
                        <a:effectLst/>
                      </a:endParaRPr>
                    </a:p>
                  </a:txBody>
                  <a:tcPr marL="68580" marR="68580" marT="0" marB="0"/>
                </a:tc>
                <a:tc>
                  <a:txBody>
                    <a:bodyPr/>
                    <a:lstStyle/>
                    <a:p>
                      <a:pPr algn="ctr">
                        <a:lnSpc>
                          <a:spcPct val="115000"/>
                        </a:lnSpc>
                        <a:spcAft>
                          <a:spcPts val="0"/>
                        </a:spcAft>
                      </a:pPr>
                      <a:r>
                        <a:rPr lang="en-CA" sz="1400" dirty="0">
                          <a:effectLst/>
                        </a:rPr>
                        <a:t>Shift (95% CI)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Non-shift 95% CI)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Shift (95% CI)</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0"/>
                  </a:ext>
                </a:extLst>
              </a:tr>
              <a:tr h="68580">
                <a:tc>
                  <a:txBody>
                    <a:bodyPr/>
                    <a:lstStyle/>
                    <a:p>
                      <a:pPr algn="ctr">
                        <a:lnSpc>
                          <a:spcPct val="115000"/>
                        </a:lnSpc>
                        <a:spcAft>
                          <a:spcPts val="0"/>
                        </a:spcAft>
                      </a:pPr>
                      <a:r>
                        <a:rPr lang="en-CA" sz="1400" dirty="0">
                          <a:effectLst/>
                          <a:latin typeface="+mn-lt"/>
                          <a:ea typeface="+mn-ea"/>
                          <a:cs typeface="+mn-cs"/>
                        </a:rPr>
                        <a:t>Luminance</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err="1">
                          <a:effectLst/>
                        </a:rPr>
                        <a:t>Tertile</a:t>
                      </a:r>
                      <a:r>
                        <a:rPr lang="en-CA" sz="1400" dirty="0">
                          <a:effectLst/>
                        </a:rPr>
                        <a:t> 1</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 Ref.</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Ref.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1"/>
                  </a:ext>
                </a:extLst>
              </a:tr>
              <a:tr h="106680">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Tertile 2</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0.86 (0.39, 1.89)</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0.89 (0.38, 2.10)</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0.73 (0.48, 1.10)</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0.94 (0.49, 1.78)</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2"/>
                  </a:ext>
                </a:extLst>
              </a:tr>
              <a:tr h="55245">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Tertile 3</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1.01</a:t>
                      </a:r>
                      <a:r>
                        <a:rPr lang="en-CA" sz="1400" baseline="0" dirty="0">
                          <a:effectLst/>
                        </a:rPr>
                        <a:t> (</a:t>
                      </a:r>
                      <a:r>
                        <a:rPr lang="en-CA" sz="1400" dirty="0">
                          <a:effectLst/>
                        </a:rPr>
                        <a:t>0.46, 2.19)</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0.88 (0.40, 1.96)</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0.94 (0.60, 1.46)</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b="1" dirty="0">
                          <a:effectLst/>
                        </a:rPr>
                        <a:t>0.49 (0.25, 0.93)*</a:t>
                      </a:r>
                      <a:endParaRPr lang="en-US" sz="1400" b="1"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3"/>
                  </a:ext>
                </a:extLst>
              </a:tr>
              <a:tr h="98425">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Continuous (per IQR increase)</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0.92 (0.68, 1.23)</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0.90 (0.65, 1.24)</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0.97 (0.82, 1.14)</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0.80 (0.60, 1.06)</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6675">
                <a:tc>
                  <a:txBody>
                    <a:bodyPr/>
                    <a:lstStyle/>
                    <a:p>
                      <a:pPr algn="ctr">
                        <a:lnSpc>
                          <a:spcPct val="115000"/>
                        </a:lnSpc>
                        <a:spcAft>
                          <a:spcPts val="0"/>
                        </a:spcAft>
                      </a:pPr>
                      <a:r>
                        <a:rPr lang="en-CA" sz="1400" dirty="0">
                          <a:effectLst/>
                          <a:latin typeface="+mn-lt"/>
                          <a:ea typeface="+mn-ea"/>
                          <a:cs typeface="+mn-cs"/>
                        </a:rPr>
                        <a:t>MSI – Blue</a:t>
                      </a:r>
                      <a:r>
                        <a:rPr lang="en-CA" sz="1400" baseline="0" dirty="0">
                          <a:effectLst/>
                          <a:latin typeface="+mn-lt"/>
                          <a:ea typeface="+mn-ea"/>
                          <a:cs typeface="+mn-cs"/>
                        </a:rPr>
                        <a:t> green</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dirty="0" err="1">
                          <a:effectLst/>
                        </a:rPr>
                        <a:t>Tertile</a:t>
                      </a:r>
                      <a:r>
                        <a:rPr lang="en-CA" sz="1400" dirty="0">
                          <a:effectLst/>
                        </a:rPr>
                        <a:t> 1</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dirty="0">
                          <a:effectLst/>
                        </a:rPr>
                        <a:t>Ref.</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40005">
                <a:tc>
                  <a:txBody>
                    <a:bodyPr/>
                    <a:lstStyle/>
                    <a:p>
                      <a:pPr algn="ctr">
                        <a:lnSpc>
                          <a:spcPct val="115000"/>
                        </a:lnSpc>
                        <a:spcAft>
                          <a:spcPts val="0"/>
                        </a:spcAft>
                      </a:pPr>
                      <a:r>
                        <a:rPr lang="en-CA" sz="1400" dirty="0">
                          <a:effectLst/>
                        </a:rPr>
                        <a:t>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Tertile 2</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0.97 (0.48, 1.98)</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b="1" dirty="0">
                          <a:effectLst/>
                        </a:rPr>
                        <a:t>0.45 (0.21, 0.98)*</a:t>
                      </a:r>
                      <a:endParaRPr lang="en-US" sz="1400" b="1"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0.79 (0.51, 1.23)</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0.68 (0.34, 1.34)</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6"/>
                  </a:ext>
                </a:extLst>
              </a:tr>
              <a:tr h="40005">
                <a:tc>
                  <a:txBody>
                    <a:bodyPr/>
                    <a:lstStyle/>
                    <a:p>
                      <a:pPr algn="ctr">
                        <a:lnSpc>
                          <a:spcPct val="115000"/>
                        </a:lnSpc>
                        <a:spcAft>
                          <a:spcPts val="0"/>
                        </a:spcAft>
                      </a:pPr>
                      <a:r>
                        <a:rPr lang="en-CA" sz="1400" dirty="0">
                          <a:effectLst/>
                        </a:rPr>
                        <a:t>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err="1">
                          <a:effectLst/>
                        </a:rPr>
                        <a:t>Tertile</a:t>
                      </a:r>
                      <a:r>
                        <a:rPr lang="en-CA" sz="1400" dirty="0">
                          <a:effectLst/>
                        </a:rPr>
                        <a:t> 3</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1.18 (0.55, 2.54)</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1.18 (0.51, 2.71)</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0.85 (0.56, 1.30)</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0.78 (0.42, 1.44)</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7"/>
                  </a:ext>
                </a:extLst>
              </a:tr>
              <a:tr h="40005">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Continuous (per IQR increase)</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baseline="0" dirty="0">
                          <a:effectLst/>
                        </a:rPr>
                        <a:t>1.22 </a:t>
                      </a:r>
                      <a:r>
                        <a:rPr lang="en-CA" sz="1400" dirty="0">
                          <a:effectLst/>
                        </a:rPr>
                        <a:t>(0.82, 1.81)</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0.97 (0.67, 1.41)</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0.94 (0.79, 1.12)</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0.86 (0.66, 1.12)</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0005">
                <a:tc>
                  <a:txBody>
                    <a:bodyPr/>
                    <a:lstStyle/>
                    <a:p>
                      <a:pPr algn="ctr">
                        <a:lnSpc>
                          <a:spcPct val="115000"/>
                        </a:lnSpc>
                        <a:spcAft>
                          <a:spcPts val="0"/>
                        </a:spcAft>
                      </a:pPr>
                      <a:r>
                        <a:rPr lang="en-US" sz="1400" dirty="0">
                          <a:effectLst/>
                          <a:latin typeface="Calibri" charset="0"/>
                          <a:ea typeface="Calibri" charset="0"/>
                          <a:cs typeface="Times New Roman" charset="0"/>
                        </a:rPr>
                        <a:t>MSI</a:t>
                      </a:r>
                      <a:r>
                        <a:rPr lang="en-US" sz="1400" baseline="0" dirty="0">
                          <a:effectLst/>
                          <a:latin typeface="Calibri" charset="0"/>
                          <a:ea typeface="Calibri" charset="0"/>
                          <a:cs typeface="Times New Roman" charset="0"/>
                        </a:rPr>
                        <a:t> – Green red</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1</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9"/>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2</a:t>
                      </a:r>
                    </a:p>
                  </a:txBody>
                  <a:tcPr marL="68580" marR="68580" marT="0" marB="0"/>
                </a:tc>
                <a:tc>
                  <a:txBody>
                    <a:bodyPr/>
                    <a:lstStyle/>
                    <a:p>
                      <a:pPr algn="ctr">
                        <a:lnSpc>
                          <a:spcPct val="115000"/>
                        </a:lnSpc>
                        <a:spcAft>
                          <a:spcPts val="0"/>
                        </a:spcAft>
                      </a:pPr>
                      <a:r>
                        <a:rPr lang="en-US" sz="1400" baseline="0" dirty="0">
                          <a:effectLst/>
                          <a:latin typeface="Calibri" charset="0"/>
                          <a:ea typeface="Calibri" charset="0"/>
                          <a:cs typeface="Times New Roman" charset="0"/>
                        </a:rPr>
                        <a:t>0.64 (0.30, 1.36)</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baseline="0" dirty="0">
                          <a:effectLst/>
                          <a:latin typeface="Calibri" charset="0"/>
                          <a:ea typeface="Calibri" charset="0"/>
                          <a:cs typeface="Times New Roman" charset="0"/>
                        </a:rPr>
                        <a:t>0.75 (0.34, 1.64)</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b="1" dirty="0">
                          <a:effectLst/>
                          <a:latin typeface="Calibri" charset="0"/>
                          <a:ea typeface="Calibri" charset="0"/>
                          <a:cs typeface="Times New Roman" charset="0"/>
                        </a:rPr>
                        <a:t>0.63</a:t>
                      </a:r>
                      <a:r>
                        <a:rPr lang="en-US" sz="1400" b="1" baseline="0" dirty="0">
                          <a:effectLst/>
                          <a:latin typeface="Calibri" charset="0"/>
                          <a:ea typeface="Calibri" charset="0"/>
                          <a:cs typeface="Times New Roman" charset="0"/>
                        </a:rPr>
                        <a:t> (0.41, 0.97)*</a:t>
                      </a:r>
                      <a:endParaRPr lang="en-US" sz="1400" b="1"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0.88</a:t>
                      </a:r>
                      <a:r>
                        <a:rPr lang="en-US" sz="1400" baseline="0" dirty="0">
                          <a:effectLst/>
                          <a:latin typeface="Calibri" charset="0"/>
                          <a:ea typeface="Calibri" charset="0"/>
                          <a:cs typeface="Times New Roman" charset="0"/>
                        </a:rPr>
                        <a:t> (0.45, 1.73)</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0"/>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3</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0.93</a:t>
                      </a:r>
                      <a:r>
                        <a:rPr lang="en-US" sz="1400" baseline="0" dirty="0">
                          <a:effectLst/>
                          <a:latin typeface="Calibri" charset="0"/>
                          <a:ea typeface="Calibri" charset="0"/>
                          <a:cs typeface="Times New Roman" charset="0"/>
                        </a:rPr>
                        <a:t> (0.43, 2.00)</a:t>
                      </a:r>
                      <a:endParaRPr lang="en-US" sz="1400" dirty="0">
                        <a:effectLst/>
                        <a:latin typeface="Calibri" charset="0"/>
                        <a:ea typeface="Calibri" charset="0"/>
                        <a:cs typeface="Times New Roman" charset="0"/>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libri" charset="0"/>
                          <a:ea typeface="Calibri" charset="0"/>
                          <a:cs typeface="Times New Roman" charset="0"/>
                        </a:rPr>
                        <a:t>1.06</a:t>
                      </a:r>
                      <a:r>
                        <a:rPr lang="en-US" sz="1400" baseline="0" dirty="0">
                          <a:effectLst/>
                          <a:latin typeface="Calibri" charset="0"/>
                          <a:ea typeface="Calibri" charset="0"/>
                          <a:cs typeface="Times New Roman" charset="0"/>
                        </a:rPr>
                        <a:t> (0.48, 2.36)</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baseline="0" dirty="0">
                          <a:effectLst/>
                          <a:latin typeface="Calibri" charset="0"/>
                          <a:ea typeface="Calibri" charset="0"/>
                          <a:cs typeface="Times New Roman" charset="0"/>
                        </a:rPr>
                        <a:t>1.03 (0.67, 1.58)</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0.87 (0.47, 1.62)</a:t>
                      </a:r>
                    </a:p>
                  </a:txBody>
                  <a:tcPr marL="68580" marR="68580" marT="0" marB="0"/>
                </a:tc>
                <a:extLst>
                  <a:ext uri="{0D108BD9-81ED-4DB2-BD59-A6C34878D82A}">
                    <a16:rowId xmlns:a16="http://schemas.microsoft.com/office/drawing/2014/main" val="10011"/>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Continuous (per IQR increase)</a:t>
                      </a: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1.04 (0.68,</a:t>
                      </a:r>
                      <a:r>
                        <a:rPr lang="en-US" sz="1400" baseline="0" dirty="0">
                          <a:effectLst/>
                          <a:latin typeface="Calibri" charset="0"/>
                          <a:ea typeface="Calibri" charset="0"/>
                          <a:cs typeface="Times New Roman" charset="0"/>
                        </a:rPr>
                        <a:t> 1.57)</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1.06 (0.69</a:t>
                      </a:r>
                      <a:r>
                        <a:rPr lang="en-US" sz="1400" baseline="0" dirty="0">
                          <a:effectLst/>
                          <a:latin typeface="Calibri" charset="0"/>
                          <a:ea typeface="Calibri" charset="0"/>
                          <a:cs typeface="Times New Roman" charset="0"/>
                        </a:rPr>
                        <a:t>, 1.62)</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0.93</a:t>
                      </a:r>
                      <a:r>
                        <a:rPr lang="en-US" sz="1400" baseline="0" dirty="0">
                          <a:effectLst/>
                          <a:latin typeface="Calibri" charset="0"/>
                          <a:ea typeface="Calibri" charset="0"/>
                          <a:cs typeface="Times New Roman" charset="0"/>
                        </a:rPr>
                        <a:t> (0.76, 1.12)</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libri" charset="0"/>
                          <a:ea typeface="Calibri" charset="0"/>
                          <a:cs typeface="Times New Roman" charset="0"/>
                        </a:rPr>
                        <a:t>0.93</a:t>
                      </a:r>
                      <a:r>
                        <a:rPr lang="en-US" sz="1400" baseline="0" dirty="0">
                          <a:effectLst/>
                          <a:latin typeface="Calibri" charset="0"/>
                          <a:ea typeface="Calibri" charset="0"/>
                          <a:cs typeface="Times New Roman" charset="0"/>
                        </a:rPr>
                        <a:t> (0.71, 1.21)</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40005">
                <a:tc>
                  <a:txBody>
                    <a:bodyPr/>
                    <a:lstStyle/>
                    <a:p>
                      <a:pPr algn="ctr">
                        <a:lnSpc>
                          <a:spcPct val="115000"/>
                        </a:lnSpc>
                        <a:spcAft>
                          <a:spcPts val="0"/>
                        </a:spcAft>
                      </a:pPr>
                      <a:r>
                        <a:rPr lang="en-US" sz="1400" dirty="0" err="1">
                          <a:effectLst/>
                          <a:latin typeface="Calibri" charset="0"/>
                          <a:ea typeface="Calibri" charset="0"/>
                          <a:cs typeface="Times New Roman" charset="0"/>
                        </a:rPr>
                        <a:t>ImpMSI</a:t>
                      </a:r>
                      <a:r>
                        <a:rPr lang="en-US" sz="1400" dirty="0">
                          <a:effectLst/>
                          <a:latin typeface="Calibri" charset="0"/>
                          <a:ea typeface="Calibri" charset="0"/>
                          <a:cs typeface="Times New Roman" charset="0"/>
                        </a:rPr>
                        <a:t> – Blue</a:t>
                      </a:r>
                      <a:r>
                        <a:rPr lang="en-US" sz="1400" baseline="0" dirty="0">
                          <a:effectLst/>
                          <a:latin typeface="Calibri" charset="0"/>
                          <a:ea typeface="Calibri" charset="0"/>
                          <a:cs typeface="Times New Roman" charset="0"/>
                        </a:rPr>
                        <a:t> green</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1</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3"/>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2</a:t>
                      </a:r>
                    </a:p>
                  </a:txBody>
                  <a:tcPr marL="68580" marR="68580" marT="0" marB="0"/>
                </a:tc>
                <a:tc>
                  <a:txBody>
                    <a:bodyPr/>
                    <a:lstStyle/>
                    <a:p>
                      <a:pPr algn="ctr">
                        <a:lnSpc>
                          <a:spcPct val="115000"/>
                        </a:lnSpc>
                        <a:spcAft>
                          <a:spcPts val="0"/>
                        </a:spcAft>
                      </a:pPr>
                      <a:r>
                        <a:rPr lang="en-US" sz="1400" b="0" dirty="0">
                          <a:effectLst/>
                          <a:latin typeface="Calibri" charset="0"/>
                          <a:ea typeface="Calibri" charset="0"/>
                          <a:cs typeface="Times New Roman" charset="0"/>
                        </a:rPr>
                        <a:t>0.88 (0.41,</a:t>
                      </a:r>
                      <a:r>
                        <a:rPr lang="en-US" sz="1400" b="0" baseline="0" dirty="0">
                          <a:effectLst/>
                          <a:latin typeface="Calibri" charset="0"/>
                          <a:ea typeface="Calibri" charset="0"/>
                          <a:cs typeface="Times New Roman" charset="0"/>
                        </a:rPr>
                        <a:t> 1.89)</a:t>
                      </a:r>
                      <a:endParaRPr lang="en-US" sz="1400" b="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b="1" dirty="0">
                          <a:effectLst/>
                          <a:latin typeface="Calibri" charset="0"/>
                          <a:ea typeface="Calibri" charset="0"/>
                          <a:cs typeface="Times New Roman" charset="0"/>
                        </a:rPr>
                        <a:t>0.40</a:t>
                      </a:r>
                      <a:r>
                        <a:rPr lang="en-US" sz="1400" b="1" baseline="0" dirty="0">
                          <a:effectLst/>
                          <a:latin typeface="Calibri" charset="0"/>
                          <a:ea typeface="Calibri" charset="0"/>
                          <a:cs typeface="Times New Roman" charset="0"/>
                        </a:rPr>
                        <a:t> (0.16, 0.91)*</a:t>
                      </a:r>
                      <a:endParaRPr lang="en-US" sz="1400" b="1"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b="0" dirty="0">
                          <a:effectLst/>
                          <a:latin typeface="Calibri" charset="0"/>
                          <a:ea typeface="Calibri" charset="0"/>
                          <a:cs typeface="Times New Roman" charset="0"/>
                        </a:rPr>
                        <a:t>0.73</a:t>
                      </a:r>
                      <a:r>
                        <a:rPr lang="en-US" sz="1400" b="0" baseline="0" dirty="0">
                          <a:effectLst/>
                          <a:latin typeface="Calibri" charset="0"/>
                          <a:ea typeface="Calibri" charset="0"/>
                          <a:cs typeface="Times New Roman" charset="0"/>
                        </a:rPr>
                        <a:t> (0.48, 1.12)</a:t>
                      </a:r>
                      <a:endParaRPr lang="en-US" sz="1400" b="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0.71 (0.38</a:t>
                      </a:r>
                      <a:r>
                        <a:rPr lang="en-US" sz="1400" baseline="0" dirty="0">
                          <a:effectLst/>
                          <a:latin typeface="Calibri" charset="0"/>
                          <a:ea typeface="Calibri" charset="0"/>
                          <a:cs typeface="Times New Roman" charset="0"/>
                        </a:rPr>
                        <a:t>, 1.33)</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4"/>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3</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1.04 (0.48, 2.29)</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0.56 (0.25, 1.25)</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1.02 (0.66, 1.57)</a:t>
                      </a:r>
                    </a:p>
                  </a:txBody>
                  <a:tcPr marL="68580" marR="68580" marT="0" marB="0"/>
                </a:tc>
                <a:tc>
                  <a:txBody>
                    <a:bodyPr/>
                    <a:lstStyle/>
                    <a:p>
                      <a:pPr algn="ctr">
                        <a:lnSpc>
                          <a:spcPct val="115000"/>
                        </a:lnSpc>
                        <a:spcAft>
                          <a:spcPts val="0"/>
                        </a:spcAft>
                      </a:pPr>
                      <a:r>
                        <a:rPr lang="en-US" sz="1400" b="1" dirty="0">
                          <a:effectLst/>
                          <a:latin typeface="Calibri" charset="0"/>
                          <a:ea typeface="Calibri" charset="0"/>
                          <a:cs typeface="Times New Roman" charset="0"/>
                        </a:rPr>
                        <a:t>0.35 (0.18</a:t>
                      </a:r>
                      <a:r>
                        <a:rPr lang="en-US" sz="1400" b="1" baseline="0" dirty="0">
                          <a:effectLst/>
                          <a:latin typeface="Calibri" charset="0"/>
                          <a:ea typeface="Calibri" charset="0"/>
                          <a:cs typeface="Times New Roman" charset="0"/>
                        </a:rPr>
                        <a:t>, 0.70)*</a:t>
                      </a:r>
                      <a:endParaRPr lang="en-US" sz="1400" b="1"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5"/>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Continuous (per IQR</a:t>
                      </a:r>
                      <a:r>
                        <a:rPr lang="en-US" sz="1400" baseline="0" dirty="0">
                          <a:effectLst/>
                          <a:latin typeface="Calibri" charset="0"/>
                          <a:ea typeface="Calibri" charset="0"/>
                          <a:cs typeface="Times New Roman" charset="0"/>
                        </a:rPr>
                        <a:t> increase)</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0.97</a:t>
                      </a:r>
                      <a:r>
                        <a:rPr lang="en-US" sz="1400" baseline="0" dirty="0">
                          <a:effectLst/>
                          <a:latin typeface="Calibri" charset="0"/>
                          <a:ea typeface="Calibri" charset="0"/>
                          <a:cs typeface="Times New Roman" charset="0"/>
                        </a:rPr>
                        <a:t> (0.79, 1.20)</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0.97 (0.79, 1.18)</a:t>
                      </a: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0.97</a:t>
                      </a:r>
                      <a:r>
                        <a:rPr lang="en-US" sz="1400" baseline="0" dirty="0">
                          <a:effectLst/>
                          <a:latin typeface="Calibri" charset="0"/>
                          <a:ea typeface="Calibri" charset="0"/>
                          <a:cs typeface="Times New Roman" charset="0"/>
                        </a:rPr>
                        <a:t> (0.86, 1.09)</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b="1" dirty="0">
                          <a:effectLst/>
                          <a:latin typeface="Calibri" charset="0"/>
                          <a:ea typeface="Calibri" charset="0"/>
                          <a:cs typeface="Times New Roman" charset="0"/>
                        </a:rPr>
                        <a:t>0.81 (0.66,</a:t>
                      </a:r>
                      <a:r>
                        <a:rPr lang="en-US" sz="1400" b="1" baseline="0" dirty="0">
                          <a:effectLst/>
                          <a:latin typeface="Calibri" charset="0"/>
                          <a:ea typeface="Calibri" charset="0"/>
                          <a:cs typeface="Times New Roman" charset="0"/>
                        </a:rPr>
                        <a:t> 0.99)*</a:t>
                      </a:r>
                      <a:endParaRPr lang="en-US" sz="1400" b="1"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40005">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err="1">
                          <a:effectLst/>
                          <a:latin typeface="Calibri" charset="0"/>
                          <a:ea typeface="Calibri" charset="0"/>
                          <a:cs typeface="Times New Roman" charset="0"/>
                        </a:rPr>
                        <a:t>ImpMSI</a:t>
                      </a:r>
                      <a:r>
                        <a:rPr lang="en-US" sz="1400" baseline="0" dirty="0">
                          <a:effectLst/>
                          <a:latin typeface="Calibri" charset="0"/>
                          <a:ea typeface="Calibri" charset="0"/>
                          <a:cs typeface="Times New Roman" charset="0"/>
                        </a:rPr>
                        <a:t> – Green red</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baseline="0" dirty="0">
                          <a:effectLst/>
                          <a:latin typeface="Calibri" charset="0"/>
                          <a:ea typeface="Calibri" charset="0"/>
                          <a:cs typeface="Times New Roman" charset="0"/>
                        </a:rPr>
                        <a:t> 1</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7"/>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2</a:t>
                      </a:r>
                    </a:p>
                  </a:txBody>
                  <a:tcPr marL="68580" marR="68580" marT="0" marB="0"/>
                </a:tc>
                <a:tc>
                  <a:txBody>
                    <a:bodyPr/>
                    <a:lstStyle/>
                    <a:p>
                      <a:pPr algn="ctr">
                        <a:lnSpc>
                          <a:spcPct val="115000"/>
                        </a:lnSpc>
                        <a:spcAft>
                          <a:spcPts val="0"/>
                        </a:spcAft>
                      </a:pPr>
                      <a:r>
                        <a:rPr lang="en-US" sz="1400" b="1" dirty="0">
                          <a:effectLst/>
                          <a:latin typeface="Calibri" charset="0"/>
                          <a:ea typeface="Calibri" charset="0"/>
                          <a:cs typeface="Times New Roman" charset="0"/>
                        </a:rPr>
                        <a:t>0.34</a:t>
                      </a:r>
                      <a:r>
                        <a:rPr lang="en-US" sz="1400" b="1" baseline="0" dirty="0">
                          <a:effectLst/>
                          <a:latin typeface="Calibri" charset="0"/>
                          <a:ea typeface="Calibri" charset="0"/>
                          <a:cs typeface="Times New Roman" charset="0"/>
                        </a:rPr>
                        <a:t> (0.15, 0.75)*</a:t>
                      </a:r>
                      <a:endParaRPr lang="en-US" sz="1400" b="1"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0.61 (0.26, 1.45)</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0.92</a:t>
                      </a:r>
                      <a:r>
                        <a:rPr lang="en-US" sz="1400" baseline="0" dirty="0">
                          <a:effectLst/>
                          <a:latin typeface="Calibri" charset="0"/>
                          <a:ea typeface="Calibri" charset="0"/>
                          <a:cs typeface="Times New Roman" charset="0"/>
                        </a:rPr>
                        <a:t> (0.61, 1.40)</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0.61 (0.32, 1.16)</a:t>
                      </a:r>
                    </a:p>
                  </a:txBody>
                  <a:tcPr marL="68580" marR="68580" marT="0" marB="0"/>
                </a:tc>
                <a:extLst>
                  <a:ext uri="{0D108BD9-81ED-4DB2-BD59-A6C34878D82A}">
                    <a16:rowId xmlns:a16="http://schemas.microsoft.com/office/drawing/2014/main" val="10018"/>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3</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0.66</a:t>
                      </a:r>
                      <a:r>
                        <a:rPr lang="en-US" sz="1400" baseline="0" dirty="0">
                          <a:effectLst/>
                          <a:latin typeface="Calibri" charset="0"/>
                          <a:ea typeface="Calibri" charset="0"/>
                          <a:cs typeface="Times New Roman" charset="0"/>
                        </a:rPr>
                        <a:t> (</a:t>
                      </a:r>
                      <a:r>
                        <a:rPr lang="en-US" sz="1400" dirty="0">
                          <a:effectLst/>
                          <a:latin typeface="Calibri" charset="0"/>
                          <a:ea typeface="Calibri" charset="0"/>
                          <a:cs typeface="Times New Roman" charset="0"/>
                        </a:rPr>
                        <a:t>0.30, 1.47)</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0.58 (0.25, 1.35)</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1.00 (0.65, 1.55)</a:t>
                      </a:r>
                    </a:p>
                  </a:txBody>
                  <a:tcPr marL="68580" marR="68580" marT="0" marB="0"/>
                </a:tc>
                <a:tc>
                  <a:txBody>
                    <a:bodyPr/>
                    <a:lstStyle/>
                    <a:p>
                      <a:pPr algn="ctr">
                        <a:lnSpc>
                          <a:spcPct val="115000"/>
                        </a:lnSpc>
                        <a:spcAft>
                          <a:spcPts val="0"/>
                        </a:spcAft>
                      </a:pPr>
                      <a:r>
                        <a:rPr lang="en-US" sz="1400" b="1" dirty="0">
                          <a:effectLst/>
                          <a:latin typeface="Calibri" charset="0"/>
                          <a:ea typeface="Calibri" charset="0"/>
                          <a:cs typeface="Times New Roman" charset="0"/>
                        </a:rPr>
                        <a:t>0.49 (0.26,</a:t>
                      </a:r>
                      <a:r>
                        <a:rPr lang="en-US" sz="1400" b="1" baseline="0" dirty="0">
                          <a:effectLst/>
                          <a:latin typeface="Calibri" charset="0"/>
                          <a:ea typeface="Calibri" charset="0"/>
                          <a:cs typeface="Times New Roman" charset="0"/>
                        </a:rPr>
                        <a:t> 0.94)*</a:t>
                      </a:r>
                      <a:endParaRPr lang="en-US" sz="1400" b="1"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9"/>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Continuous (per</a:t>
                      </a:r>
                      <a:r>
                        <a:rPr lang="en-US" sz="1400" baseline="0" dirty="0">
                          <a:effectLst/>
                          <a:latin typeface="Calibri" charset="0"/>
                          <a:ea typeface="Calibri" charset="0"/>
                          <a:cs typeface="Times New Roman" charset="0"/>
                        </a:rPr>
                        <a:t> IQR increase)</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1.05</a:t>
                      </a:r>
                      <a:r>
                        <a:rPr lang="en-US" sz="1400" baseline="0" dirty="0">
                          <a:effectLst/>
                          <a:latin typeface="Calibri" charset="0"/>
                          <a:ea typeface="Calibri" charset="0"/>
                          <a:cs typeface="Times New Roman" charset="0"/>
                        </a:rPr>
                        <a:t> (0.79, 1.39)</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0.95 (0.66, 1.35)</a:t>
                      </a: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1.01 (0.86, 1.19)</a:t>
                      </a: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0.87</a:t>
                      </a:r>
                      <a:r>
                        <a:rPr lang="en-US" sz="1400" baseline="0" dirty="0">
                          <a:effectLst/>
                          <a:latin typeface="Calibri" charset="0"/>
                          <a:ea typeface="Calibri" charset="0"/>
                          <a:cs typeface="Times New Roman" charset="0"/>
                        </a:rPr>
                        <a:t> (0.67, 1.34)</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40005">
                <a:tc>
                  <a:txBody>
                    <a:bodyPr/>
                    <a:lstStyle/>
                    <a:p>
                      <a:pPr algn="ctr">
                        <a:lnSpc>
                          <a:spcPct val="115000"/>
                        </a:lnSpc>
                        <a:spcAft>
                          <a:spcPts val="0"/>
                        </a:spcAft>
                      </a:pPr>
                      <a:r>
                        <a:rPr lang="en-US" sz="1400" dirty="0" err="1">
                          <a:effectLst/>
                          <a:latin typeface="Calibri" charset="0"/>
                          <a:ea typeface="Calibri" charset="0"/>
                          <a:cs typeface="Times New Roman" charset="0"/>
                        </a:rPr>
                        <a:t>MSIClass</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1</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21"/>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baseline="0" dirty="0">
                          <a:effectLst/>
                          <a:latin typeface="Calibri" charset="0"/>
                          <a:ea typeface="Calibri" charset="0"/>
                          <a:cs typeface="Times New Roman" charset="0"/>
                        </a:rPr>
                        <a:t> 2</a:t>
                      </a:r>
                      <a:endParaRPr lang="en-US" sz="1400" dirty="0">
                        <a:effectLst/>
                        <a:latin typeface="Calibri" charset="0"/>
                        <a:ea typeface="Calibri" charset="0"/>
                        <a:cs typeface="Times New Roman" charset="0"/>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libri" charset="0"/>
                          <a:ea typeface="Calibri" charset="0"/>
                          <a:cs typeface="Times New Roman" charset="0"/>
                        </a:rPr>
                        <a:t>0.71 (0.33 1.53)</a:t>
                      </a: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libri" charset="0"/>
                          <a:ea typeface="Calibri" charset="0"/>
                          <a:cs typeface="Times New Roman" charset="0"/>
                        </a:rPr>
                        <a:t>1.14 (0.48, 2.69)</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0.74 (0.49, 1.13)</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0.74 (0.40, 1.40)</a:t>
                      </a:r>
                    </a:p>
                  </a:txBody>
                  <a:tcPr marL="68580" marR="68580" marT="0" marB="0"/>
                </a:tc>
                <a:extLst>
                  <a:ext uri="{0D108BD9-81ED-4DB2-BD59-A6C34878D82A}">
                    <a16:rowId xmlns:a16="http://schemas.microsoft.com/office/drawing/2014/main" val="10022"/>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baseline="0" dirty="0">
                          <a:effectLst/>
                          <a:latin typeface="Calibri" charset="0"/>
                          <a:ea typeface="Calibri" charset="0"/>
                          <a:cs typeface="Times New Roman" charset="0"/>
                        </a:rPr>
                        <a:t> 3</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1.10 (0.50, 2.43)</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0.73 (0.33, 1.62)</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1.02 (0.66, 1.58)</a:t>
                      </a:r>
                    </a:p>
                  </a:txBody>
                  <a:tcPr marL="68580" marR="68580" marT="0" marB="0"/>
                </a:tc>
                <a:tc>
                  <a:txBody>
                    <a:bodyPr/>
                    <a:lstStyle/>
                    <a:p>
                      <a:pPr algn="ctr">
                        <a:lnSpc>
                          <a:spcPct val="115000"/>
                        </a:lnSpc>
                        <a:spcAft>
                          <a:spcPts val="0"/>
                        </a:spcAft>
                      </a:pPr>
                      <a:r>
                        <a:rPr lang="en-US" sz="1400" b="1" dirty="0">
                          <a:effectLst/>
                          <a:latin typeface="Calibri" charset="0"/>
                          <a:ea typeface="Calibri" charset="0"/>
                          <a:cs typeface="Times New Roman" charset="0"/>
                        </a:rPr>
                        <a:t>0.50</a:t>
                      </a:r>
                      <a:r>
                        <a:rPr lang="en-US" sz="1400" b="1" baseline="0" dirty="0">
                          <a:effectLst/>
                          <a:latin typeface="Calibri" charset="0"/>
                          <a:ea typeface="Calibri" charset="0"/>
                          <a:cs typeface="Times New Roman" charset="0"/>
                        </a:rPr>
                        <a:t> (0.26, 0.97)*</a:t>
                      </a:r>
                      <a:endParaRPr lang="en-US" sz="1400" b="1"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23"/>
                  </a:ext>
                </a:extLst>
              </a:tr>
              <a:tr h="40005">
                <a:tc>
                  <a:txBody>
                    <a:bodyPr/>
                    <a:lstStyle/>
                    <a:p>
                      <a:pPr algn="ctr">
                        <a:lnSpc>
                          <a:spcPct val="115000"/>
                        </a:lnSpc>
                        <a:spcAft>
                          <a:spcPts val="0"/>
                        </a:spcAft>
                      </a:pP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Continuous (per IQR increase)</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0.97 (0.76, 1.24)</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0.98 (0.71, 1.36)</a:t>
                      </a:r>
                    </a:p>
                  </a:txBody>
                  <a:tcPr marL="68580" marR="68580" marT="0" marB="0"/>
                </a:tc>
                <a:tc>
                  <a:txBody>
                    <a:bodyPr/>
                    <a:lstStyle/>
                    <a:p>
                      <a:pPr algn="ctr">
                        <a:lnSpc>
                          <a:spcPct val="115000"/>
                        </a:lnSpc>
                        <a:spcAft>
                          <a:spcPts val="0"/>
                        </a:spcAft>
                      </a:pPr>
                      <a:r>
                        <a:rPr lang="en-US" sz="1400" baseline="0" dirty="0">
                          <a:effectLst/>
                          <a:latin typeface="Calibri" charset="0"/>
                          <a:ea typeface="Calibri" charset="0"/>
                          <a:cs typeface="Times New Roman" charset="0"/>
                        </a:rPr>
                        <a:t>0.99 </a:t>
                      </a:r>
                      <a:r>
                        <a:rPr lang="en-US" sz="1400" dirty="0">
                          <a:effectLst/>
                          <a:latin typeface="Calibri" charset="0"/>
                          <a:ea typeface="Calibri" charset="0"/>
                          <a:cs typeface="Times New Roman" charset="0"/>
                        </a:rPr>
                        <a:t>(0.85, 1.16)</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0.90 (0.69, 1.16)</a:t>
                      </a:r>
                    </a:p>
                  </a:txBody>
                  <a:tcPr marL="68580" marR="68580" marT="0" marB="0"/>
                </a:tc>
                <a:extLst>
                  <a:ext uri="{0D108BD9-81ED-4DB2-BD59-A6C34878D82A}">
                    <a16:rowId xmlns:a16="http://schemas.microsoft.com/office/drawing/2014/main" val="10024"/>
                  </a:ext>
                </a:extLst>
              </a:tr>
            </a:tbl>
          </a:graphicData>
        </a:graphic>
      </p:graphicFrame>
      <p:sp>
        <p:nvSpPr>
          <p:cNvPr id="8" name="TextBox 7"/>
          <p:cNvSpPr txBox="1"/>
          <p:nvPr/>
        </p:nvSpPr>
        <p:spPr>
          <a:xfrm>
            <a:off x="5964038" y="110807"/>
            <a:ext cx="1544525" cy="338554"/>
          </a:xfrm>
          <a:prstGeom prst="rect">
            <a:avLst/>
          </a:prstGeom>
          <a:noFill/>
        </p:spPr>
        <p:txBody>
          <a:bodyPr wrap="none" rtlCol="0">
            <a:spAutoFit/>
          </a:bodyPr>
          <a:lstStyle/>
          <a:p>
            <a:r>
              <a:rPr lang="en-US" sz="1600" dirty="0"/>
              <a:t>Pre-menopausal</a:t>
            </a:r>
          </a:p>
        </p:txBody>
      </p:sp>
      <p:sp>
        <p:nvSpPr>
          <p:cNvPr id="9" name="TextBox 8"/>
          <p:cNvSpPr txBox="1"/>
          <p:nvPr/>
        </p:nvSpPr>
        <p:spPr>
          <a:xfrm>
            <a:off x="8813624" y="141585"/>
            <a:ext cx="1624163" cy="338554"/>
          </a:xfrm>
          <a:prstGeom prst="rect">
            <a:avLst/>
          </a:prstGeom>
          <a:noFill/>
        </p:spPr>
        <p:txBody>
          <a:bodyPr wrap="none" rtlCol="0">
            <a:spAutoFit/>
          </a:bodyPr>
          <a:lstStyle/>
          <a:p>
            <a:r>
              <a:rPr lang="en-US" sz="1600" dirty="0"/>
              <a:t>Post-menopausal</a:t>
            </a:r>
          </a:p>
        </p:txBody>
      </p:sp>
    </p:spTree>
    <p:extLst>
      <p:ext uri="{BB962C8B-B14F-4D97-AF65-F5344CB8AC3E}">
        <p14:creationId xmlns:p14="http://schemas.microsoft.com/office/powerpoint/2010/main" val="10977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Table 7"/>
          <p:cNvGraphicFramePr>
            <a:graphicFrameLocks noGrp="1"/>
          </p:cNvGraphicFramePr>
          <p:nvPr>
            <p:extLst>
              <p:ext uri="{D42A27DB-BD31-4B8C-83A1-F6EECF244321}">
                <p14:modId xmlns:p14="http://schemas.microsoft.com/office/powerpoint/2010/main" val="2077788889"/>
              </p:ext>
            </p:extLst>
          </p:nvPr>
        </p:nvGraphicFramePr>
        <p:xfrm>
          <a:off x="838200" y="1987827"/>
          <a:ext cx="10347768" cy="3291046"/>
        </p:xfrm>
        <a:graphic>
          <a:graphicData uri="http://schemas.openxmlformats.org/drawingml/2006/table">
            <a:tbl>
              <a:tblPr firstRow="1" firstCol="1" bandRow="1"/>
              <a:tblGrid>
                <a:gridCol w="1701479">
                  <a:extLst>
                    <a:ext uri="{9D8B030D-6E8A-4147-A177-3AD203B41FA5}">
                      <a16:colId xmlns:a16="http://schemas.microsoft.com/office/drawing/2014/main" val="20000"/>
                    </a:ext>
                  </a:extLst>
                </a:gridCol>
                <a:gridCol w="2314937">
                  <a:extLst>
                    <a:ext uri="{9D8B030D-6E8A-4147-A177-3AD203B41FA5}">
                      <a16:colId xmlns:a16="http://schemas.microsoft.com/office/drawing/2014/main" val="20001"/>
                    </a:ext>
                  </a:extLst>
                </a:gridCol>
                <a:gridCol w="1551007">
                  <a:extLst>
                    <a:ext uri="{9D8B030D-6E8A-4147-A177-3AD203B41FA5}">
                      <a16:colId xmlns:a16="http://schemas.microsoft.com/office/drawing/2014/main" val="20002"/>
                    </a:ext>
                  </a:extLst>
                </a:gridCol>
                <a:gridCol w="1539433">
                  <a:extLst>
                    <a:ext uri="{9D8B030D-6E8A-4147-A177-3AD203B41FA5}">
                      <a16:colId xmlns:a16="http://schemas.microsoft.com/office/drawing/2014/main" val="20003"/>
                    </a:ext>
                  </a:extLst>
                </a:gridCol>
                <a:gridCol w="1585732">
                  <a:extLst>
                    <a:ext uri="{9D8B030D-6E8A-4147-A177-3AD203B41FA5}">
                      <a16:colId xmlns:a16="http://schemas.microsoft.com/office/drawing/2014/main" val="20004"/>
                    </a:ext>
                  </a:extLst>
                </a:gridCol>
                <a:gridCol w="1655180">
                  <a:extLst>
                    <a:ext uri="{9D8B030D-6E8A-4147-A177-3AD203B41FA5}">
                      <a16:colId xmlns:a16="http://schemas.microsoft.com/office/drawing/2014/main" val="20005"/>
                    </a:ext>
                  </a:extLst>
                </a:gridCol>
              </a:tblGrid>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rPr>
                        <a:t>Pre-menopausal</a:t>
                      </a: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hMerge="1">
                  <a:txBody>
                    <a:bodyPr/>
                    <a:lstStyle/>
                    <a:p>
                      <a:pPr algn="ctr">
                        <a:lnSpc>
                          <a:spcPct val="115000"/>
                        </a:lnSpc>
                        <a:spcAft>
                          <a:spcPts val="0"/>
                        </a:spcAft>
                      </a:pPr>
                      <a:endParaRPr lang="en-US" sz="1400" dirty="0">
                        <a:effectLst/>
                        <a:latin typeface="Calibri" charset="0"/>
                        <a:ea typeface="Calibri" charset="0"/>
                        <a:cs typeface="Times New Roman" charset="0"/>
                      </a:endParaRPr>
                    </a:p>
                  </a:txBody>
                  <a:tcPr marL="68580" marR="68580" marT="0" marB="0"/>
                </a:tc>
                <a:tc gridSpan="2">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US" sz="1400" dirty="0">
                          <a:solidFill>
                            <a:schemeClr val="bg1"/>
                          </a:solidFill>
                          <a:effectLst/>
                          <a:latin typeface="Calibri" charset="0"/>
                          <a:ea typeface="Calibri" charset="0"/>
                          <a:cs typeface="Times New Roman" charset="0"/>
                        </a:rPr>
                        <a:t>Post-menopausal</a:t>
                      </a:r>
                    </a:p>
                  </a:txBody>
                  <a:tcPr marL="68580" marR="68580" marT="0" marB="0">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chemeClr val="tx1"/>
                    </a:solidFill>
                  </a:tcPr>
                </a:tc>
                <a:tc hMerge="1">
                  <a:txBody>
                    <a:bodyPr/>
                    <a:lstStyle/>
                    <a:p>
                      <a:pPr algn="ctr">
                        <a:lnSpc>
                          <a:spcPct val="115000"/>
                        </a:lnSpc>
                        <a:spcAft>
                          <a:spcPts val="0"/>
                        </a:spcAft>
                      </a:pP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0"/>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mpd="sng">
                      <a:solidFill>
                        <a:srgbClr val="A5A5A5"/>
                      </a:solid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1" dirty="0">
                          <a:solidFill>
                            <a:schemeClr val="bg1"/>
                          </a:solidFill>
                          <a:effectLst/>
                        </a:rPr>
                        <a:t>Day worker</a:t>
                      </a:r>
                    </a:p>
                  </a:txBody>
                  <a:tcPr marL="68580" marR="68580" marT="0" marB="0">
                    <a:lnL>
                      <a:noFill/>
                    </a:lnL>
                    <a:lnR>
                      <a:noFill/>
                    </a:lnR>
                    <a:lnT w="12700" cmpd="sng">
                      <a:solidFill>
                        <a:srgbClr val="A5A5A5"/>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1" dirty="0">
                          <a:solidFill>
                            <a:schemeClr val="bg1"/>
                          </a:solidFill>
                          <a:effectLst/>
                          <a:latin typeface="Calibri" charset="0"/>
                          <a:ea typeface="Calibri" charset="0"/>
                          <a:cs typeface="Times New Roman" charset="0"/>
                        </a:rPr>
                        <a:t>Night worker</a:t>
                      </a:r>
                    </a:p>
                  </a:txBody>
                  <a:tcPr marL="68580" marR="68580" marT="0" marB="0">
                    <a:lnL>
                      <a:noFill/>
                    </a:lnL>
                    <a:lnR>
                      <a:noFill/>
                    </a:lnR>
                    <a:lnT w="12700" cmpd="sng">
                      <a:solidFill>
                        <a:srgbClr val="A5A5A5"/>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1" dirty="0">
                          <a:solidFill>
                            <a:schemeClr val="bg1"/>
                          </a:solidFill>
                          <a:effectLst/>
                          <a:latin typeface="Calibri" charset="0"/>
                          <a:ea typeface="Calibri" charset="0"/>
                          <a:cs typeface="Times New Roman" charset="0"/>
                        </a:rPr>
                        <a:t>Day worker</a:t>
                      </a:r>
                    </a:p>
                  </a:txBody>
                  <a:tcPr marL="68580" marR="68580" marT="0" marB="0">
                    <a:lnL>
                      <a:noFill/>
                    </a:lnL>
                    <a:lnR>
                      <a:noFill/>
                    </a:lnR>
                    <a:lnT w="12700" cmpd="sng">
                      <a:solidFill>
                        <a:srgbClr val="A5A5A5"/>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US" sz="1400" b="1" dirty="0">
                          <a:solidFill>
                            <a:schemeClr val="bg1"/>
                          </a:solidFill>
                          <a:effectLst/>
                          <a:latin typeface="Calibri" charset="0"/>
                          <a:ea typeface="Calibri" charset="0"/>
                          <a:cs typeface="Times New Roman" charset="0"/>
                        </a:rPr>
                        <a:t>Night worker</a:t>
                      </a:r>
                    </a:p>
                  </a:txBody>
                  <a:tcPr marL="68580" marR="68580" marT="0" marB="0">
                    <a:lnL>
                      <a:noFill/>
                    </a:lnL>
                    <a:lnR>
                      <a:noFill/>
                    </a:lnR>
                    <a:lnT w="12700" cmpd="sng">
                      <a:solidFill>
                        <a:srgbClr val="A5A5A5"/>
                      </a:solid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1"/>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Measure</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OR (95% CI)</a:t>
                      </a:r>
                      <a:endParaRPr lang="en-US" sz="1400" b="1" dirty="0">
                        <a:solidFill>
                          <a:schemeClr val="bg1"/>
                        </a:solidFill>
                        <a:effectLst/>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OR (95% CI) </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baseline="0" dirty="0">
                          <a:solidFill>
                            <a:schemeClr val="bg1"/>
                          </a:solidFill>
                          <a:effectLst/>
                        </a:rPr>
                        <a:t>OR </a:t>
                      </a:r>
                      <a:r>
                        <a:rPr lang="en-CA" sz="1400" b="1" dirty="0">
                          <a:solidFill>
                            <a:schemeClr val="bg1"/>
                          </a:solidFill>
                          <a:effectLst/>
                        </a:rPr>
                        <a:t>(95% CI) </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OR (95% CI)</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2"/>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latin typeface="Calibri" panose="020F0502020204030204" pitchFamily="34" charset="0"/>
                          <a:ea typeface="+mn-ea"/>
                          <a:cs typeface="+mn-cs"/>
                        </a:rPr>
                        <a:t>DNB</a:t>
                      </a:r>
                      <a:endParaRPr lang="en-US" sz="1400" dirty="0">
                        <a:solidFill>
                          <a:schemeClr val="bg1"/>
                        </a:solidFill>
                        <a:effectLst/>
                        <a:latin typeface="Calibri" panose="020F0502020204030204" pitchFamily="34"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err="1">
                          <a:solidFill>
                            <a:schemeClr val="bg1"/>
                          </a:solidFill>
                          <a:effectLst/>
                        </a:rPr>
                        <a:t>Tertile</a:t>
                      </a:r>
                      <a:r>
                        <a:rPr lang="en-CA" sz="1400" dirty="0">
                          <a:solidFill>
                            <a:schemeClr val="bg1"/>
                          </a:solidFill>
                          <a:effectLst/>
                        </a:rPr>
                        <a:t> 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Ref.</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 Ref.</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Ref. </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Ref.</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3"/>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Tertile 2</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0" dirty="0">
                          <a:solidFill>
                            <a:schemeClr val="bg1"/>
                          </a:solidFill>
                          <a:effectLst/>
                        </a:rPr>
                        <a:t>1.21 (0.69, 2.12)</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3.30 (1.20, 9.10)*</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0.70 (0.50, 0.99)*</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marL="0" marR="0" indent="0" algn="ctr" defTabSz="914400" rtl="0" eaLnBrk="1" fontAlgn="auto" latinLnBrk="0" hangingPunct="1">
                        <a:lnSpc>
                          <a:spcPct val="115000"/>
                        </a:lnSpc>
                        <a:spcBef>
                          <a:spcPts val="0"/>
                        </a:spcBef>
                        <a:spcAft>
                          <a:spcPts val="0"/>
                        </a:spcAft>
                        <a:buClrTx/>
                        <a:buSzTx/>
                        <a:buFontTx/>
                        <a:buNone/>
                        <a:tabLst/>
                        <a:defRPr/>
                      </a:pPr>
                      <a:r>
                        <a:rPr lang="en-CA" sz="1400" dirty="0">
                          <a:solidFill>
                            <a:schemeClr val="bg1"/>
                          </a:solidFill>
                          <a:effectLst/>
                        </a:rPr>
                        <a:t>0.91 (0.45, 1.85)</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4"/>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err="1">
                          <a:solidFill>
                            <a:schemeClr val="bg1"/>
                          </a:solidFill>
                          <a:effectLst/>
                        </a:rPr>
                        <a:t>Tertile</a:t>
                      </a:r>
                      <a:r>
                        <a:rPr lang="en-CA" sz="1400" dirty="0">
                          <a:solidFill>
                            <a:schemeClr val="bg1"/>
                          </a:solidFill>
                          <a:effectLst/>
                        </a:rPr>
                        <a:t> 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0.92 (0.53, 1.60)</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1.72 (0.66, 4.50)</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0.77 (0.54, 1.11)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1.41 (0.67, 2.97)</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5"/>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Continuous (per IQR increase)</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1.10 (0.83, 1.46)</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1.02 (0.69, 1.53)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0.87 (0.74, 1.01)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1.11 (0.81, 1.53)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6"/>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latin typeface="Calibri" panose="020F0502020204030204" pitchFamily="34" charset="0"/>
                          <a:ea typeface="+mn-ea"/>
                          <a:cs typeface="+mn-cs"/>
                        </a:rPr>
                        <a:t>DMSP</a:t>
                      </a:r>
                      <a:endParaRPr lang="en-US" sz="1400" b="1" dirty="0">
                        <a:solidFill>
                          <a:schemeClr val="bg1"/>
                        </a:solidFill>
                        <a:effectLst/>
                        <a:latin typeface="Calibri" panose="020F0502020204030204" pitchFamily="34"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err="1">
                          <a:solidFill>
                            <a:schemeClr val="bg1"/>
                          </a:solidFill>
                          <a:effectLst/>
                        </a:rPr>
                        <a:t>Tertile</a:t>
                      </a:r>
                      <a:r>
                        <a:rPr lang="en-CA" sz="1400" dirty="0">
                          <a:solidFill>
                            <a:schemeClr val="bg1"/>
                          </a:solidFill>
                          <a:effectLst/>
                        </a:rPr>
                        <a:t> 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Ref.</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Ref.</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Ref.</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Ref.</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w="12700" cap="flat" cmpd="sng" algn="ctr">
                      <a:solidFill>
                        <a:sysClr val="windowText" lastClr="000000"/>
                      </a:solidFill>
                      <a:prstDash val="solid"/>
                      <a:round/>
                      <a:headEnd type="none" w="med" len="med"/>
                      <a:tailEnd type="none" w="med" len="med"/>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7"/>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Tertile 2</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0" dirty="0">
                          <a:solidFill>
                            <a:schemeClr val="bg1"/>
                          </a:solidFill>
                          <a:effectLst/>
                        </a:rPr>
                        <a:t>1.52 (0.88, 2.61)</a:t>
                      </a:r>
                      <a:endParaRPr lang="en-US" sz="1400" b="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1.98 (0.78, 5.07)</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0.78 (0.55, 1.11)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b="1" dirty="0">
                          <a:solidFill>
                            <a:schemeClr val="bg1"/>
                          </a:solidFill>
                          <a:effectLst/>
                        </a:rPr>
                        <a:t>2.14 (1.02 4.51)*</a:t>
                      </a:r>
                      <a:endParaRPr lang="en-US" sz="1400" b="1"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8"/>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err="1">
                          <a:solidFill>
                            <a:schemeClr val="bg1"/>
                          </a:solidFill>
                          <a:effectLst/>
                        </a:rPr>
                        <a:t>Tertile</a:t>
                      </a:r>
                      <a:r>
                        <a:rPr lang="en-CA" sz="1400" dirty="0">
                          <a:solidFill>
                            <a:schemeClr val="bg1"/>
                          </a:solidFill>
                          <a:effectLst/>
                        </a:rPr>
                        <a:t> 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0.91 (0.51, 1.63)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1.01 (0.42, 2.43)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0.72 (0.51, 1.02)</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0.89 (0.43, 1.83)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0009"/>
                  </a:ext>
                </a:extLst>
              </a:tr>
              <a:tr h="299186">
                <a:tc>
                  <a:txBody>
                    <a:bodyPr/>
                    <a:lstStyle>
                      <a:lvl1pPr marL="0" algn="l" defTabSz="914400" rtl="0" eaLnBrk="1" latinLnBrk="0" hangingPunct="1">
                        <a:defRPr sz="1800" b="1" kern="1200">
                          <a:solidFill>
                            <a:schemeClr val="tx1"/>
                          </a:solidFill>
                          <a:latin typeface="Calibri" panose="020F0502020204030204"/>
                        </a:defRPr>
                      </a:lvl1pPr>
                      <a:lvl2pPr marL="457200" algn="l" defTabSz="914400" rtl="0" eaLnBrk="1" latinLnBrk="0" hangingPunct="1">
                        <a:defRPr sz="1800" b="1" kern="1200">
                          <a:solidFill>
                            <a:schemeClr val="tx1"/>
                          </a:solidFill>
                          <a:latin typeface="Calibri" panose="020F0502020204030204"/>
                        </a:defRPr>
                      </a:lvl2pPr>
                      <a:lvl3pPr marL="914400" algn="l" defTabSz="914400" rtl="0" eaLnBrk="1" latinLnBrk="0" hangingPunct="1">
                        <a:defRPr sz="1800" b="1" kern="1200">
                          <a:solidFill>
                            <a:schemeClr val="tx1"/>
                          </a:solidFill>
                          <a:latin typeface="Calibri" panose="020F0502020204030204"/>
                        </a:defRPr>
                      </a:lvl3pPr>
                      <a:lvl4pPr marL="1371600" algn="l" defTabSz="914400" rtl="0" eaLnBrk="1" latinLnBrk="0" hangingPunct="1">
                        <a:defRPr sz="1800" b="1" kern="1200">
                          <a:solidFill>
                            <a:schemeClr val="tx1"/>
                          </a:solidFill>
                          <a:latin typeface="Calibri" panose="020F0502020204030204"/>
                        </a:defRPr>
                      </a:lvl4pPr>
                      <a:lvl5pPr marL="1828800" algn="l" defTabSz="914400" rtl="0" eaLnBrk="1" latinLnBrk="0" hangingPunct="1">
                        <a:defRPr sz="1800" b="1" kern="1200">
                          <a:solidFill>
                            <a:schemeClr val="tx1"/>
                          </a:solidFill>
                          <a:latin typeface="Calibri" panose="020F0502020204030204"/>
                        </a:defRPr>
                      </a:lvl5pPr>
                      <a:lvl6pPr marL="2286000" algn="l" defTabSz="914400" rtl="0" eaLnBrk="1" latinLnBrk="0" hangingPunct="1">
                        <a:defRPr sz="1800" b="1" kern="1200">
                          <a:solidFill>
                            <a:schemeClr val="tx1"/>
                          </a:solidFill>
                          <a:latin typeface="Calibri" panose="020F0502020204030204"/>
                        </a:defRPr>
                      </a:lvl6pPr>
                      <a:lvl7pPr marL="2743200" algn="l" defTabSz="914400" rtl="0" eaLnBrk="1" latinLnBrk="0" hangingPunct="1">
                        <a:defRPr sz="1800" b="1" kern="1200">
                          <a:solidFill>
                            <a:schemeClr val="tx1"/>
                          </a:solidFill>
                          <a:latin typeface="Calibri" panose="020F0502020204030204"/>
                        </a:defRPr>
                      </a:lvl7pPr>
                      <a:lvl8pPr marL="3200400" algn="l" defTabSz="914400" rtl="0" eaLnBrk="1" latinLnBrk="0" hangingPunct="1">
                        <a:defRPr sz="1800" b="1" kern="1200">
                          <a:solidFill>
                            <a:schemeClr val="tx1"/>
                          </a:solidFill>
                          <a:latin typeface="Calibri" panose="020F0502020204030204"/>
                        </a:defRPr>
                      </a:lvl8pPr>
                      <a:lvl9pPr marL="3657600" algn="l" defTabSz="914400" rtl="0" eaLnBrk="1" latinLnBrk="0" hangingPunct="1">
                        <a:defRPr sz="1800" b="1" kern="1200">
                          <a:solidFill>
                            <a:schemeClr val="tx1"/>
                          </a:solidFill>
                          <a:latin typeface="Calibri" panose="020F0502020204030204"/>
                        </a:defRPr>
                      </a:lvl9pPr>
                    </a:lstStyle>
                    <a:p>
                      <a:pPr algn="ctr">
                        <a:lnSpc>
                          <a:spcPct val="115000"/>
                        </a:lnSpc>
                        <a:spcAft>
                          <a:spcPts val="0"/>
                        </a:spcAft>
                      </a:pPr>
                      <a:r>
                        <a:rPr lang="en-CA" sz="1400">
                          <a:solidFill>
                            <a:schemeClr val="bg1"/>
                          </a:solidFill>
                          <a:effectLst/>
                        </a:rPr>
                        <a:t> </a:t>
                      </a:r>
                      <a:endParaRPr lang="en-US" sz="140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Continuous (per IQR increase)</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0.97 (0.69, 1.36)</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1.08 (0.65, 1.81)</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0.84 (0.68, 1.03)</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lvl1pPr marL="0" algn="l" defTabSz="914400" rtl="0" eaLnBrk="1" latinLnBrk="0" hangingPunct="1">
                        <a:defRPr sz="1800" kern="1200">
                          <a:solidFill>
                            <a:schemeClr val="tx1"/>
                          </a:solidFill>
                          <a:latin typeface="Calibri" panose="020F0502020204030204"/>
                        </a:defRPr>
                      </a:lvl1pPr>
                      <a:lvl2pPr marL="457200" algn="l" defTabSz="914400" rtl="0" eaLnBrk="1" latinLnBrk="0" hangingPunct="1">
                        <a:defRPr sz="1800" kern="1200">
                          <a:solidFill>
                            <a:schemeClr val="tx1"/>
                          </a:solidFill>
                          <a:latin typeface="Calibri" panose="020F0502020204030204"/>
                        </a:defRPr>
                      </a:lvl2pPr>
                      <a:lvl3pPr marL="914400" algn="l" defTabSz="914400" rtl="0" eaLnBrk="1" latinLnBrk="0" hangingPunct="1">
                        <a:defRPr sz="1800" kern="1200">
                          <a:solidFill>
                            <a:schemeClr val="tx1"/>
                          </a:solidFill>
                          <a:latin typeface="Calibri" panose="020F0502020204030204"/>
                        </a:defRPr>
                      </a:lvl3pPr>
                      <a:lvl4pPr marL="1371600" algn="l" defTabSz="914400" rtl="0" eaLnBrk="1" latinLnBrk="0" hangingPunct="1">
                        <a:defRPr sz="1800" kern="1200">
                          <a:solidFill>
                            <a:schemeClr val="tx1"/>
                          </a:solidFill>
                          <a:latin typeface="Calibri" panose="020F0502020204030204"/>
                        </a:defRPr>
                      </a:lvl4pPr>
                      <a:lvl5pPr marL="1828800" algn="l" defTabSz="914400" rtl="0" eaLnBrk="1" latinLnBrk="0" hangingPunct="1">
                        <a:defRPr sz="1800" kern="1200">
                          <a:solidFill>
                            <a:schemeClr val="tx1"/>
                          </a:solidFill>
                          <a:latin typeface="Calibri" panose="020F0502020204030204"/>
                        </a:defRPr>
                      </a:lvl5pPr>
                      <a:lvl6pPr marL="2286000" algn="l" defTabSz="914400" rtl="0" eaLnBrk="1" latinLnBrk="0" hangingPunct="1">
                        <a:defRPr sz="1800" kern="1200">
                          <a:solidFill>
                            <a:schemeClr val="tx1"/>
                          </a:solidFill>
                          <a:latin typeface="Calibri" panose="020F0502020204030204"/>
                        </a:defRPr>
                      </a:lvl6pPr>
                      <a:lvl7pPr marL="2743200" algn="l" defTabSz="914400" rtl="0" eaLnBrk="1" latinLnBrk="0" hangingPunct="1">
                        <a:defRPr sz="1800" kern="1200">
                          <a:solidFill>
                            <a:schemeClr val="tx1"/>
                          </a:solidFill>
                          <a:latin typeface="Calibri" panose="020F0502020204030204"/>
                        </a:defRPr>
                      </a:lvl7pPr>
                      <a:lvl8pPr marL="3200400" algn="l" defTabSz="914400" rtl="0" eaLnBrk="1" latinLnBrk="0" hangingPunct="1">
                        <a:defRPr sz="1800" kern="1200">
                          <a:solidFill>
                            <a:schemeClr val="tx1"/>
                          </a:solidFill>
                          <a:latin typeface="Calibri" panose="020F0502020204030204"/>
                        </a:defRPr>
                      </a:lvl8pPr>
                      <a:lvl9pPr marL="3657600" algn="l" defTabSz="914400" rtl="0" eaLnBrk="1" latinLnBrk="0" hangingPunct="1">
                        <a:defRPr sz="1800" kern="1200">
                          <a:solidFill>
                            <a:schemeClr val="tx1"/>
                          </a:solidFill>
                          <a:latin typeface="Calibri" panose="020F0502020204030204"/>
                        </a:defRPr>
                      </a:lvl9pPr>
                    </a:lstStyle>
                    <a:p>
                      <a:pPr algn="ctr">
                        <a:lnSpc>
                          <a:spcPct val="115000"/>
                        </a:lnSpc>
                        <a:spcAft>
                          <a:spcPts val="0"/>
                        </a:spcAft>
                      </a:pPr>
                      <a:r>
                        <a:rPr lang="en-CA" sz="1400" dirty="0">
                          <a:solidFill>
                            <a:schemeClr val="bg1"/>
                          </a:solidFill>
                          <a:effectLst/>
                        </a:rPr>
                        <a:t>0.94 (0.63, 1.40)</a:t>
                      </a:r>
                      <a:endParaRPr lang="en-US" sz="1400" dirty="0">
                        <a:solidFill>
                          <a:schemeClr val="bg1"/>
                        </a:solidFill>
                        <a:effectLst/>
                        <a:latin typeface="Calibri" charset="0"/>
                        <a:ea typeface="Calibri" charset="0"/>
                        <a:cs typeface="Times New Roman" charset="0"/>
                      </a:endParaRPr>
                    </a:p>
                  </a:txBody>
                  <a:tcPr marL="68580" marR="68580" marT="0" marB="0">
                    <a:lnL>
                      <a:noFill/>
                    </a:lnL>
                    <a:lnR>
                      <a:noFill/>
                    </a:lnR>
                    <a:lnT>
                      <a:noFill/>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10"/>
                  </a:ext>
                </a:extLst>
              </a:tr>
            </a:tbl>
          </a:graphicData>
        </a:graphic>
      </p:graphicFrame>
      <p:sp>
        <p:nvSpPr>
          <p:cNvPr id="2" name="Title 1"/>
          <p:cNvSpPr>
            <a:spLocks noGrp="1"/>
          </p:cNvSpPr>
          <p:nvPr>
            <p:ph type="title"/>
          </p:nvPr>
        </p:nvSpPr>
        <p:spPr>
          <a:xfrm>
            <a:off x="838200" y="0"/>
            <a:ext cx="10515600" cy="1325563"/>
          </a:xfrm>
        </p:spPr>
        <p:txBody>
          <a:bodyPr anchor="ctr"/>
          <a:lstStyle/>
          <a:p>
            <a:r>
              <a:rPr lang="en-CA" sz="4400" cap="none" dirty="0"/>
              <a:t>Results – Night Work</a:t>
            </a:r>
            <a:endParaRPr lang="en-US" sz="4400" cap="none" dirty="0"/>
          </a:p>
        </p:txBody>
      </p:sp>
      <p:sp>
        <p:nvSpPr>
          <p:cNvPr id="5" name="TextBox 4"/>
          <p:cNvSpPr txBox="1"/>
          <p:nvPr/>
        </p:nvSpPr>
        <p:spPr>
          <a:xfrm>
            <a:off x="672955" y="1227515"/>
            <a:ext cx="10989730" cy="646331"/>
          </a:xfrm>
          <a:prstGeom prst="rect">
            <a:avLst/>
          </a:prstGeom>
          <a:noFill/>
        </p:spPr>
        <p:txBody>
          <a:bodyPr wrap="square" rtlCol="0">
            <a:spAutoFit/>
          </a:bodyPr>
          <a:lstStyle/>
          <a:p>
            <a:r>
              <a:rPr lang="en-CA" dirty="0"/>
              <a:t>Fully-adjusted models of LAN exposure associated with risk of breast cancer by night work status, stratified by menopausal status </a:t>
            </a:r>
            <a:endParaRPr lang="en-US" dirty="0"/>
          </a:p>
          <a:p>
            <a:endParaRPr lang="en-US" dirty="0"/>
          </a:p>
        </p:txBody>
      </p:sp>
      <p:sp>
        <p:nvSpPr>
          <p:cNvPr id="9" name="TextBox 8"/>
          <p:cNvSpPr txBox="1"/>
          <p:nvPr/>
        </p:nvSpPr>
        <p:spPr>
          <a:xfrm>
            <a:off x="546596" y="5642680"/>
            <a:ext cx="11242448" cy="830997"/>
          </a:xfrm>
          <a:prstGeom prst="rect">
            <a:avLst/>
          </a:prstGeom>
          <a:noFill/>
        </p:spPr>
        <p:txBody>
          <a:bodyPr wrap="square" rtlCol="0">
            <a:spAutoFit/>
          </a:bodyPr>
          <a:lstStyle/>
          <a:p>
            <a:r>
              <a:rPr lang="en-CA" sz="1600" dirty="0"/>
              <a:t>All models adjusted for age, ethnicity, family history of breast cancer, age at menarche, BMI, personal income, education, parity and age at first birth, years of oral contraceptive use, age at first mammography screening, smoking status, average alcohol intake, and hormone replacement therapy use</a:t>
            </a:r>
            <a:endParaRPr lang="en-US" dirty="0"/>
          </a:p>
        </p:txBody>
      </p:sp>
      <p:sp>
        <p:nvSpPr>
          <p:cNvPr id="4" name="Rectangle 3"/>
          <p:cNvSpPr/>
          <p:nvPr/>
        </p:nvSpPr>
        <p:spPr>
          <a:xfrm>
            <a:off x="4795284" y="4375297"/>
            <a:ext cx="6390684" cy="28176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795284" y="3177362"/>
            <a:ext cx="6390684" cy="28176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2041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3803656669"/>
              </p:ext>
            </p:extLst>
          </p:nvPr>
        </p:nvGraphicFramePr>
        <p:xfrm>
          <a:off x="584792" y="480139"/>
          <a:ext cx="11196082" cy="6134100"/>
        </p:xfrm>
        <a:graphic>
          <a:graphicData uri="http://schemas.openxmlformats.org/drawingml/2006/table">
            <a:tbl>
              <a:tblPr firstRow="1" firstCol="1" bandRow="1">
                <a:tableStyleId>{C083E6E3-FA7D-4D7B-A595-EF9225AFEA82}</a:tableStyleId>
              </a:tblPr>
              <a:tblGrid>
                <a:gridCol w="1840967">
                  <a:extLst>
                    <a:ext uri="{9D8B030D-6E8A-4147-A177-3AD203B41FA5}">
                      <a16:colId xmlns:a16="http://schemas.microsoft.com/office/drawing/2014/main" val="20000"/>
                    </a:ext>
                  </a:extLst>
                </a:gridCol>
                <a:gridCol w="2504716">
                  <a:extLst>
                    <a:ext uri="{9D8B030D-6E8A-4147-A177-3AD203B41FA5}">
                      <a16:colId xmlns:a16="http://schemas.microsoft.com/office/drawing/2014/main" val="20001"/>
                    </a:ext>
                  </a:extLst>
                </a:gridCol>
                <a:gridCol w="1678160">
                  <a:extLst>
                    <a:ext uri="{9D8B030D-6E8A-4147-A177-3AD203B41FA5}">
                      <a16:colId xmlns:a16="http://schemas.microsoft.com/office/drawing/2014/main" val="20002"/>
                    </a:ext>
                  </a:extLst>
                </a:gridCol>
                <a:gridCol w="1665636">
                  <a:extLst>
                    <a:ext uri="{9D8B030D-6E8A-4147-A177-3AD203B41FA5}">
                      <a16:colId xmlns:a16="http://schemas.microsoft.com/office/drawing/2014/main" val="20003"/>
                    </a:ext>
                  </a:extLst>
                </a:gridCol>
                <a:gridCol w="1715731">
                  <a:extLst>
                    <a:ext uri="{9D8B030D-6E8A-4147-A177-3AD203B41FA5}">
                      <a16:colId xmlns:a16="http://schemas.microsoft.com/office/drawing/2014/main" val="20004"/>
                    </a:ext>
                  </a:extLst>
                </a:gridCol>
                <a:gridCol w="1790872">
                  <a:extLst>
                    <a:ext uri="{9D8B030D-6E8A-4147-A177-3AD203B41FA5}">
                      <a16:colId xmlns:a16="http://schemas.microsoft.com/office/drawing/2014/main" val="20005"/>
                    </a:ext>
                  </a:extLst>
                </a:gridCol>
              </a:tblGrid>
              <a:tr h="172720">
                <a:tc>
                  <a:txBody>
                    <a:bodyPr/>
                    <a:lstStyle/>
                    <a:p>
                      <a:pPr algn="ctr">
                        <a:lnSpc>
                          <a:spcPct val="115000"/>
                        </a:lnSpc>
                        <a:spcAft>
                          <a:spcPts val="0"/>
                        </a:spcAft>
                      </a:pPr>
                      <a:r>
                        <a:rPr lang="en-CA" sz="1400" dirty="0">
                          <a:effectLst/>
                        </a:rPr>
                        <a:t>Measure</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Day worker</a:t>
                      </a:r>
                      <a:r>
                        <a:rPr lang="en-CA" sz="1400" baseline="0" dirty="0">
                          <a:effectLst/>
                        </a:rPr>
                        <a:t> </a:t>
                      </a:r>
                      <a:r>
                        <a:rPr lang="en-CA" sz="1400" dirty="0">
                          <a:effectLst/>
                        </a:rPr>
                        <a:t>(95% CI)</a:t>
                      </a:r>
                      <a:endParaRPr lang="en-US" sz="1400" dirty="0">
                        <a:effectLst/>
                      </a:endParaRPr>
                    </a:p>
                  </a:txBody>
                  <a:tcPr marL="68580" marR="68580" marT="0" marB="0"/>
                </a:tc>
                <a:tc>
                  <a:txBody>
                    <a:bodyPr/>
                    <a:lstStyle/>
                    <a:p>
                      <a:pPr algn="ctr">
                        <a:lnSpc>
                          <a:spcPct val="115000"/>
                        </a:lnSpc>
                        <a:spcAft>
                          <a:spcPts val="0"/>
                        </a:spcAft>
                      </a:pPr>
                      <a:r>
                        <a:rPr lang="en-CA" sz="1400" dirty="0">
                          <a:effectLst/>
                        </a:rPr>
                        <a:t>Night work (95% CI)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Day</a:t>
                      </a:r>
                      <a:r>
                        <a:rPr lang="en-CA" sz="1400" baseline="0" dirty="0">
                          <a:effectLst/>
                        </a:rPr>
                        <a:t> worker (</a:t>
                      </a:r>
                      <a:r>
                        <a:rPr lang="en-CA" sz="1400" dirty="0">
                          <a:effectLst/>
                        </a:rPr>
                        <a:t>95% CI)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Night worker (95% CI)</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0"/>
                  </a:ext>
                </a:extLst>
              </a:tr>
              <a:tr h="68580">
                <a:tc>
                  <a:txBody>
                    <a:bodyPr/>
                    <a:lstStyle/>
                    <a:p>
                      <a:pPr algn="ctr">
                        <a:lnSpc>
                          <a:spcPct val="115000"/>
                        </a:lnSpc>
                        <a:spcAft>
                          <a:spcPts val="0"/>
                        </a:spcAft>
                      </a:pPr>
                      <a:r>
                        <a:rPr lang="en-CA" sz="1400" dirty="0">
                          <a:effectLst/>
                          <a:latin typeface="+mn-lt"/>
                          <a:ea typeface="+mn-ea"/>
                          <a:cs typeface="+mn-cs"/>
                        </a:rPr>
                        <a:t>Luminance</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err="1">
                          <a:effectLst/>
                        </a:rPr>
                        <a:t>Tertile</a:t>
                      </a:r>
                      <a:r>
                        <a:rPr lang="en-CA" sz="1400" dirty="0">
                          <a:effectLst/>
                        </a:rPr>
                        <a:t> 1</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 Ref.</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Ref.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1"/>
                  </a:ext>
                </a:extLst>
              </a:tr>
              <a:tr h="106680">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Tertile 2</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0.78 (0.40, 1.50)</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0.80 (0.26, 2.46)</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0.81 (0.55, 1.18)</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0.68 (0.28, 1.65)</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2"/>
                  </a:ext>
                </a:extLst>
              </a:tr>
              <a:tr h="55245">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Tertile 3</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1.09</a:t>
                      </a:r>
                      <a:r>
                        <a:rPr lang="en-CA" sz="1400" baseline="0" dirty="0">
                          <a:effectLst/>
                        </a:rPr>
                        <a:t> (</a:t>
                      </a:r>
                      <a:r>
                        <a:rPr lang="en-CA" sz="1400" dirty="0">
                          <a:effectLst/>
                        </a:rPr>
                        <a:t>0.57, 2.09)</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0.56 (0.19, 1.63)</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0.79</a:t>
                      </a:r>
                      <a:r>
                        <a:rPr lang="en-CA" sz="1400" baseline="0" dirty="0">
                          <a:effectLst/>
                        </a:rPr>
                        <a:t> </a:t>
                      </a:r>
                      <a:r>
                        <a:rPr lang="en-CA" sz="1400" dirty="0">
                          <a:effectLst/>
                        </a:rPr>
                        <a:t>(0.53, 1.19)</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0.67 (0.29, 1.53)</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3"/>
                  </a:ext>
                </a:extLst>
              </a:tr>
              <a:tr h="98425">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Continuous (per IQR increase)</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0.99 (0.75, 1.29)</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0.75 (0.51, 1.29)</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0.92 (0.78, 1.09)</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0.91 (0.69, 1.22)</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66675">
                <a:tc>
                  <a:txBody>
                    <a:bodyPr/>
                    <a:lstStyle/>
                    <a:p>
                      <a:pPr algn="ctr">
                        <a:lnSpc>
                          <a:spcPct val="115000"/>
                        </a:lnSpc>
                        <a:spcAft>
                          <a:spcPts val="0"/>
                        </a:spcAft>
                      </a:pPr>
                      <a:r>
                        <a:rPr lang="en-CA" sz="1400" dirty="0">
                          <a:effectLst/>
                          <a:latin typeface="+mn-lt"/>
                          <a:ea typeface="+mn-ea"/>
                          <a:cs typeface="+mn-cs"/>
                        </a:rPr>
                        <a:t>MSI – Blue</a:t>
                      </a:r>
                      <a:r>
                        <a:rPr lang="en-CA" sz="1400" baseline="0" dirty="0">
                          <a:effectLst/>
                          <a:latin typeface="+mn-lt"/>
                          <a:ea typeface="+mn-ea"/>
                          <a:cs typeface="+mn-cs"/>
                        </a:rPr>
                        <a:t> green</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dirty="0" err="1">
                          <a:effectLst/>
                        </a:rPr>
                        <a:t>Tertile</a:t>
                      </a:r>
                      <a:r>
                        <a:rPr lang="en-CA" sz="1400" dirty="0">
                          <a:effectLst/>
                        </a:rPr>
                        <a:t> 1</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dirty="0">
                          <a:effectLst/>
                        </a:rPr>
                        <a:t>Ref.</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CA" sz="1400">
                          <a:effectLst/>
                        </a:rPr>
                        <a:t>Ref.</a:t>
                      </a:r>
                      <a:endParaRPr lang="en-US" sz="140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5"/>
                  </a:ext>
                </a:extLst>
              </a:tr>
              <a:tr h="40005">
                <a:tc>
                  <a:txBody>
                    <a:bodyPr/>
                    <a:lstStyle/>
                    <a:p>
                      <a:pPr algn="ctr">
                        <a:lnSpc>
                          <a:spcPct val="115000"/>
                        </a:lnSpc>
                        <a:spcAft>
                          <a:spcPts val="0"/>
                        </a:spcAft>
                      </a:pPr>
                      <a:r>
                        <a:rPr lang="en-CA" sz="1400" dirty="0">
                          <a:effectLst/>
                        </a:rPr>
                        <a:t>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a:effectLst/>
                        </a:rPr>
                        <a:t>Tertile 2</a:t>
                      </a: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0.60 (0.33, 1.10)</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0.82 (0.31, 2.20)</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0.71 (0.47, 1.05)</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1.16 (0.46, 2.94)</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6"/>
                  </a:ext>
                </a:extLst>
              </a:tr>
              <a:tr h="40005">
                <a:tc>
                  <a:txBody>
                    <a:bodyPr/>
                    <a:lstStyle/>
                    <a:p>
                      <a:pPr algn="ctr">
                        <a:lnSpc>
                          <a:spcPct val="115000"/>
                        </a:lnSpc>
                        <a:spcAft>
                          <a:spcPts val="0"/>
                        </a:spcAft>
                      </a:pPr>
                      <a:r>
                        <a:rPr lang="en-CA" sz="1400" dirty="0">
                          <a:effectLst/>
                        </a:rPr>
                        <a:t> </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err="1">
                          <a:effectLst/>
                        </a:rPr>
                        <a:t>Tertile</a:t>
                      </a:r>
                      <a:r>
                        <a:rPr lang="en-CA" sz="1400" dirty="0">
                          <a:effectLst/>
                        </a:rPr>
                        <a:t> 3</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0.95 (0.50, 1.81)</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1.84 (0.65, 5.18)</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0.80 (0.54, 1.17)</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CA" sz="1400" dirty="0">
                          <a:effectLst/>
                        </a:rPr>
                        <a:t>1.03 (0.46, 2.34)</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07"/>
                  </a:ext>
                </a:extLst>
              </a:tr>
              <a:tr h="40005">
                <a:tc>
                  <a:txBody>
                    <a:bodyPr/>
                    <a:lstStyle/>
                    <a:p>
                      <a:pPr algn="ctr">
                        <a:lnSpc>
                          <a:spcPct val="115000"/>
                        </a:lnSpc>
                        <a:spcAft>
                          <a:spcPts val="0"/>
                        </a:spcAft>
                      </a:pPr>
                      <a:r>
                        <a:rPr lang="en-CA" sz="1400">
                          <a:effectLst/>
                        </a:rPr>
                        <a:t> </a:t>
                      </a: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Continuous (per IQR increase)</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baseline="0" dirty="0">
                          <a:effectLst/>
                        </a:rPr>
                        <a:t>0.98 </a:t>
                      </a:r>
                      <a:r>
                        <a:rPr lang="en-CA" sz="1400" dirty="0">
                          <a:effectLst/>
                        </a:rPr>
                        <a:t>(0.71, 1.33)</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1.41 (0.84, 2.34)</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0.89 (0.76, 1.05)</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CA" sz="1400" dirty="0">
                          <a:effectLst/>
                        </a:rPr>
                        <a:t>0.99 (0.71, 1.38)</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0005">
                <a:tc>
                  <a:txBody>
                    <a:bodyPr/>
                    <a:lstStyle/>
                    <a:p>
                      <a:pPr algn="ctr">
                        <a:lnSpc>
                          <a:spcPct val="115000"/>
                        </a:lnSpc>
                        <a:spcAft>
                          <a:spcPts val="0"/>
                        </a:spcAft>
                      </a:pPr>
                      <a:r>
                        <a:rPr lang="en-US" sz="1400" dirty="0">
                          <a:effectLst/>
                          <a:latin typeface="Calibri" charset="0"/>
                          <a:ea typeface="Calibri" charset="0"/>
                          <a:cs typeface="Times New Roman" charset="0"/>
                        </a:rPr>
                        <a:t>MSI</a:t>
                      </a:r>
                      <a:r>
                        <a:rPr lang="en-US" sz="1400" baseline="0" dirty="0">
                          <a:effectLst/>
                          <a:latin typeface="Calibri" charset="0"/>
                          <a:ea typeface="Calibri" charset="0"/>
                          <a:cs typeface="Times New Roman" charset="0"/>
                        </a:rPr>
                        <a:t> – Green red</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1</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9"/>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2</a:t>
                      </a:r>
                    </a:p>
                  </a:txBody>
                  <a:tcPr marL="68580" marR="68580" marT="0" marB="0"/>
                </a:tc>
                <a:tc>
                  <a:txBody>
                    <a:bodyPr/>
                    <a:lstStyle/>
                    <a:p>
                      <a:pPr algn="ctr">
                        <a:lnSpc>
                          <a:spcPct val="115000"/>
                        </a:lnSpc>
                        <a:spcAft>
                          <a:spcPts val="0"/>
                        </a:spcAft>
                      </a:pPr>
                      <a:r>
                        <a:rPr lang="en-US" sz="1400" baseline="0" dirty="0">
                          <a:effectLst/>
                          <a:latin typeface="Calibri" charset="0"/>
                          <a:ea typeface="Calibri" charset="0"/>
                          <a:cs typeface="Times New Roman" charset="0"/>
                        </a:rPr>
                        <a:t>0.57 (0.31, 1.07)</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baseline="0" dirty="0">
                          <a:effectLst/>
                          <a:latin typeface="Calibri" charset="0"/>
                          <a:ea typeface="Calibri" charset="0"/>
                          <a:cs typeface="Times New Roman" charset="0"/>
                        </a:rPr>
                        <a:t>0.94 (0.35, 2.52)</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b="1" dirty="0">
                          <a:effectLst/>
                          <a:latin typeface="Calibri" charset="0"/>
                          <a:ea typeface="Calibri" charset="0"/>
                          <a:cs typeface="Times New Roman" charset="0"/>
                        </a:rPr>
                        <a:t>0.65</a:t>
                      </a:r>
                      <a:r>
                        <a:rPr lang="en-US" sz="1400" b="1" baseline="0" dirty="0">
                          <a:effectLst/>
                          <a:latin typeface="Calibri" charset="0"/>
                          <a:ea typeface="Calibri" charset="0"/>
                          <a:cs typeface="Times New Roman" charset="0"/>
                        </a:rPr>
                        <a:t> (0.44, 0.97)*</a:t>
                      </a:r>
                      <a:endParaRPr lang="en-US" sz="1400" b="1"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0.85</a:t>
                      </a:r>
                      <a:r>
                        <a:rPr lang="en-US" sz="1400" baseline="0" dirty="0">
                          <a:effectLst/>
                          <a:latin typeface="Calibri" charset="0"/>
                          <a:ea typeface="Calibri" charset="0"/>
                          <a:cs typeface="Times New Roman" charset="0"/>
                        </a:rPr>
                        <a:t> (0.35, 2.10)</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0"/>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3</a:t>
                      </a:r>
                    </a:p>
                  </a:txBody>
                  <a:tcPr marL="68580" marR="68580" marT="0" marB="0"/>
                </a:tc>
                <a:tc>
                  <a:txBody>
                    <a:bodyPr/>
                    <a:lstStyle/>
                    <a:p>
                      <a:pPr algn="ctr">
                        <a:lnSpc>
                          <a:spcPct val="115000"/>
                        </a:lnSpc>
                        <a:spcAft>
                          <a:spcPts val="0"/>
                        </a:spcAft>
                      </a:pPr>
                      <a:r>
                        <a:rPr lang="en-US" sz="1400" baseline="0" dirty="0">
                          <a:effectLst/>
                          <a:latin typeface="Calibri" charset="0"/>
                          <a:ea typeface="Calibri" charset="0"/>
                          <a:cs typeface="Times New Roman" charset="0"/>
                        </a:rPr>
                        <a:t>1.01 (0.54, 1.90)</a:t>
                      </a:r>
                      <a:endParaRPr lang="en-US" sz="1400" dirty="0">
                        <a:effectLst/>
                        <a:latin typeface="Calibri" charset="0"/>
                        <a:ea typeface="Calibri" charset="0"/>
                        <a:cs typeface="Times New Roman" charset="0"/>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baseline="0" dirty="0">
                          <a:effectLst/>
                          <a:latin typeface="Calibri" charset="0"/>
                          <a:ea typeface="Calibri" charset="0"/>
                          <a:cs typeface="Times New Roman" charset="0"/>
                        </a:rPr>
                        <a:t>0.63 (0.21, 1.89)</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baseline="0" dirty="0">
                          <a:effectLst/>
                          <a:latin typeface="Calibri" charset="0"/>
                          <a:ea typeface="Calibri" charset="0"/>
                          <a:cs typeface="Times New Roman" charset="0"/>
                        </a:rPr>
                        <a:t>0.99 (0.67, 1.46)</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0.91 (0.40, 2.08)</a:t>
                      </a:r>
                    </a:p>
                  </a:txBody>
                  <a:tcPr marL="68580" marR="68580" marT="0" marB="0"/>
                </a:tc>
                <a:extLst>
                  <a:ext uri="{0D108BD9-81ED-4DB2-BD59-A6C34878D82A}">
                    <a16:rowId xmlns:a16="http://schemas.microsoft.com/office/drawing/2014/main" val="10011"/>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Continuous (per IQR increase)</a:t>
                      </a: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1.01</a:t>
                      </a:r>
                      <a:r>
                        <a:rPr lang="en-US" sz="1400" baseline="0" dirty="0">
                          <a:effectLst/>
                          <a:latin typeface="Calibri" charset="0"/>
                          <a:ea typeface="Calibri" charset="0"/>
                          <a:cs typeface="Times New Roman" charset="0"/>
                        </a:rPr>
                        <a:t> </a:t>
                      </a:r>
                      <a:r>
                        <a:rPr lang="en-US" sz="1400" dirty="0">
                          <a:effectLst/>
                          <a:latin typeface="Calibri" charset="0"/>
                          <a:ea typeface="Calibri" charset="0"/>
                          <a:cs typeface="Times New Roman" charset="0"/>
                        </a:rPr>
                        <a:t>(0.72,</a:t>
                      </a:r>
                      <a:r>
                        <a:rPr lang="en-US" sz="1400" baseline="0" dirty="0">
                          <a:effectLst/>
                          <a:latin typeface="Calibri" charset="0"/>
                          <a:ea typeface="Calibri" charset="0"/>
                          <a:cs typeface="Times New Roman" charset="0"/>
                        </a:rPr>
                        <a:t> 1.42)</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1.01 (0.56</a:t>
                      </a:r>
                      <a:r>
                        <a:rPr lang="en-US" sz="1400" baseline="0" dirty="0">
                          <a:effectLst/>
                          <a:latin typeface="Calibri" charset="0"/>
                          <a:ea typeface="Calibri" charset="0"/>
                          <a:cs typeface="Times New Roman" charset="0"/>
                        </a:rPr>
                        <a:t>, 1.85)</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0.94</a:t>
                      </a:r>
                      <a:r>
                        <a:rPr lang="en-US" sz="1400" baseline="0" dirty="0">
                          <a:effectLst/>
                          <a:latin typeface="Calibri" charset="0"/>
                          <a:ea typeface="Calibri" charset="0"/>
                          <a:cs typeface="Times New Roman" charset="0"/>
                        </a:rPr>
                        <a:t> (0.79, 1.11)</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libri" charset="0"/>
                          <a:ea typeface="Calibri" charset="0"/>
                          <a:cs typeface="Times New Roman" charset="0"/>
                        </a:rPr>
                        <a:t>0.89</a:t>
                      </a:r>
                      <a:r>
                        <a:rPr lang="en-US" sz="1400" baseline="0" dirty="0">
                          <a:effectLst/>
                          <a:latin typeface="Calibri" charset="0"/>
                          <a:ea typeface="Calibri" charset="0"/>
                          <a:cs typeface="Times New Roman" charset="0"/>
                        </a:rPr>
                        <a:t> (0.62, 1.27)</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40005">
                <a:tc>
                  <a:txBody>
                    <a:bodyPr/>
                    <a:lstStyle/>
                    <a:p>
                      <a:pPr algn="ctr">
                        <a:lnSpc>
                          <a:spcPct val="115000"/>
                        </a:lnSpc>
                        <a:spcAft>
                          <a:spcPts val="0"/>
                        </a:spcAft>
                      </a:pPr>
                      <a:r>
                        <a:rPr lang="en-US" sz="1400" dirty="0" err="1">
                          <a:effectLst/>
                          <a:latin typeface="Calibri" charset="0"/>
                          <a:ea typeface="Calibri" charset="0"/>
                          <a:cs typeface="Times New Roman" charset="0"/>
                        </a:rPr>
                        <a:t>ImpMSI</a:t>
                      </a:r>
                      <a:r>
                        <a:rPr lang="en-US" sz="1400" dirty="0">
                          <a:effectLst/>
                          <a:latin typeface="Calibri" charset="0"/>
                          <a:ea typeface="Calibri" charset="0"/>
                          <a:cs typeface="Times New Roman" charset="0"/>
                        </a:rPr>
                        <a:t> – Blue</a:t>
                      </a:r>
                      <a:r>
                        <a:rPr lang="en-US" sz="1400" baseline="0" dirty="0">
                          <a:effectLst/>
                          <a:latin typeface="Calibri" charset="0"/>
                          <a:ea typeface="Calibri" charset="0"/>
                          <a:cs typeface="Times New Roman" charset="0"/>
                        </a:rPr>
                        <a:t> green</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1</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3"/>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2</a:t>
                      </a:r>
                    </a:p>
                  </a:txBody>
                  <a:tcPr marL="68580" marR="68580" marT="0" marB="0"/>
                </a:tc>
                <a:tc>
                  <a:txBody>
                    <a:bodyPr/>
                    <a:lstStyle/>
                    <a:p>
                      <a:pPr algn="ctr">
                        <a:lnSpc>
                          <a:spcPct val="115000"/>
                        </a:lnSpc>
                        <a:spcAft>
                          <a:spcPts val="0"/>
                        </a:spcAft>
                      </a:pPr>
                      <a:r>
                        <a:rPr lang="en-US" sz="1400" b="1" dirty="0">
                          <a:effectLst/>
                          <a:latin typeface="Calibri" charset="0"/>
                          <a:ea typeface="Calibri" charset="0"/>
                          <a:cs typeface="Times New Roman" charset="0"/>
                        </a:rPr>
                        <a:t>0.50 (0.26,</a:t>
                      </a:r>
                      <a:r>
                        <a:rPr lang="en-US" sz="1400" b="1" baseline="0" dirty="0">
                          <a:effectLst/>
                          <a:latin typeface="Calibri" charset="0"/>
                          <a:ea typeface="Calibri" charset="0"/>
                          <a:cs typeface="Times New Roman" charset="0"/>
                        </a:rPr>
                        <a:t> 0.96)*</a:t>
                      </a:r>
                      <a:endParaRPr lang="en-US" sz="1400" b="1"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0.73</a:t>
                      </a:r>
                      <a:r>
                        <a:rPr lang="en-US" sz="1400" baseline="0" dirty="0">
                          <a:effectLst/>
                          <a:latin typeface="Calibri" charset="0"/>
                          <a:ea typeface="Calibri" charset="0"/>
                          <a:cs typeface="Times New Roman" charset="0"/>
                        </a:rPr>
                        <a:t> (0.25, 2.15)</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b="0" dirty="0">
                          <a:effectLst/>
                          <a:latin typeface="Calibri" charset="0"/>
                          <a:ea typeface="Calibri" charset="0"/>
                          <a:cs typeface="Times New Roman" charset="0"/>
                        </a:rPr>
                        <a:t>0.75</a:t>
                      </a:r>
                      <a:r>
                        <a:rPr lang="en-US" sz="1400" b="0" baseline="0" dirty="0">
                          <a:effectLst/>
                          <a:latin typeface="Calibri" charset="0"/>
                          <a:ea typeface="Calibri" charset="0"/>
                          <a:cs typeface="Times New Roman" charset="0"/>
                        </a:rPr>
                        <a:t> (0.51, 1.10)</a:t>
                      </a:r>
                      <a:endParaRPr lang="en-US" sz="1400" b="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0.62 (0.27</a:t>
                      </a:r>
                      <a:r>
                        <a:rPr lang="en-US" sz="1400" baseline="0" dirty="0">
                          <a:effectLst/>
                          <a:latin typeface="Calibri" charset="0"/>
                          <a:ea typeface="Calibri" charset="0"/>
                          <a:cs typeface="Times New Roman" charset="0"/>
                        </a:rPr>
                        <a:t>, 1.43)</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4"/>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3</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0.85 (0.44, 1.65)</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0.54 (0.18, 1.57)</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0.80 (0.54, 1.19)</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0.56 (0.23</a:t>
                      </a:r>
                      <a:r>
                        <a:rPr lang="en-US" sz="1400" baseline="0" dirty="0">
                          <a:effectLst/>
                          <a:latin typeface="Calibri" charset="0"/>
                          <a:ea typeface="Calibri" charset="0"/>
                          <a:cs typeface="Times New Roman" charset="0"/>
                        </a:rPr>
                        <a:t>, 1.38)</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5"/>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Continuous (per IQR</a:t>
                      </a:r>
                      <a:r>
                        <a:rPr lang="en-US" sz="1400" baseline="0" dirty="0">
                          <a:effectLst/>
                          <a:latin typeface="Calibri" charset="0"/>
                          <a:ea typeface="Calibri" charset="0"/>
                          <a:cs typeface="Times New Roman" charset="0"/>
                        </a:rPr>
                        <a:t> increase)</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baseline="0" dirty="0">
                          <a:effectLst/>
                          <a:latin typeface="Calibri" charset="0"/>
                          <a:ea typeface="Calibri" charset="0"/>
                          <a:cs typeface="Times New Roman" charset="0"/>
                        </a:rPr>
                        <a:t>1.04 (0.86, 1.26)</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0.83 (0.62, 1.12)</a:t>
                      </a: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0.92</a:t>
                      </a:r>
                      <a:r>
                        <a:rPr lang="en-US" sz="1400" baseline="0" dirty="0">
                          <a:effectLst/>
                          <a:latin typeface="Calibri" charset="0"/>
                          <a:ea typeface="Calibri" charset="0"/>
                          <a:cs typeface="Times New Roman" charset="0"/>
                        </a:rPr>
                        <a:t> (0.83, 1.04)</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b="0" dirty="0">
                          <a:effectLst/>
                          <a:latin typeface="Calibri" charset="0"/>
                          <a:ea typeface="Calibri" charset="0"/>
                          <a:cs typeface="Times New Roman" charset="0"/>
                        </a:rPr>
                        <a:t>0.89 (0.74,</a:t>
                      </a:r>
                      <a:r>
                        <a:rPr lang="en-US" sz="1400" b="0" baseline="0" dirty="0">
                          <a:effectLst/>
                          <a:latin typeface="Calibri" charset="0"/>
                          <a:ea typeface="Calibri" charset="0"/>
                          <a:cs typeface="Times New Roman" charset="0"/>
                        </a:rPr>
                        <a:t> 1.08)</a:t>
                      </a:r>
                      <a:endParaRPr lang="en-US" sz="1400" b="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40005">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err="1">
                          <a:effectLst/>
                          <a:latin typeface="Calibri" charset="0"/>
                          <a:ea typeface="Calibri" charset="0"/>
                          <a:cs typeface="Times New Roman" charset="0"/>
                        </a:rPr>
                        <a:t>ImpMSI</a:t>
                      </a:r>
                      <a:r>
                        <a:rPr lang="en-US" sz="1400" baseline="0" dirty="0">
                          <a:effectLst/>
                          <a:latin typeface="Calibri" charset="0"/>
                          <a:ea typeface="Calibri" charset="0"/>
                          <a:cs typeface="Times New Roman" charset="0"/>
                        </a:rPr>
                        <a:t> – Green red</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baseline="0" dirty="0">
                          <a:effectLst/>
                          <a:latin typeface="Calibri" charset="0"/>
                          <a:ea typeface="Calibri" charset="0"/>
                          <a:cs typeface="Times New Roman" charset="0"/>
                        </a:rPr>
                        <a:t> 1</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17"/>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2</a:t>
                      </a:r>
                    </a:p>
                  </a:txBody>
                  <a:tcPr marL="68580" marR="68580" marT="0" marB="0"/>
                </a:tc>
                <a:tc>
                  <a:txBody>
                    <a:bodyPr/>
                    <a:lstStyle/>
                    <a:p>
                      <a:pPr algn="ctr">
                        <a:lnSpc>
                          <a:spcPct val="115000"/>
                        </a:lnSpc>
                        <a:spcAft>
                          <a:spcPts val="0"/>
                        </a:spcAft>
                      </a:pPr>
                      <a:r>
                        <a:rPr lang="en-US" sz="1400" b="1" dirty="0">
                          <a:effectLst/>
                          <a:latin typeface="Calibri" charset="0"/>
                          <a:ea typeface="Calibri" charset="0"/>
                          <a:cs typeface="Times New Roman" charset="0"/>
                        </a:rPr>
                        <a:t>0.30</a:t>
                      </a:r>
                      <a:r>
                        <a:rPr lang="en-US" sz="1400" b="1" baseline="0" dirty="0">
                          <a:effectLst/>
                          <a:latin typeface="Calibri" charset="0"/>
                          <a:ea typeface="Calibri" charset="0"/>
                          <a:cs typeface="Times New Roman" charset="0"/>
                        </a:rPr>
                        <a:t> (0.15, 0.59)*</a:t>
                      </a:r>
                      <a:endParaRPr lang="en-US" sz="1400" b="1"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1.04 (0.33, 3.34)</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0.87</a:t>
                      </a:r>
                      <a:r>
                        <a:rPr lang="en-US" sz="1400" baseline="0" dirty="0">
                          <a:effectLst/>
                          <a:latin typeface="Calibri" charset="0"/>
                          <a:ea typeface="Calibri" charset="0"/>
                          <a:cs typeface="Times New Roman" charset="0"/>
                        </a:rPr>
                        <a:t> (0.60, 1.28)</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0.57 (0.23, 1.37)</a:t>
                      </a:r>
                    </a:p>
                  </a:txBody>
                  <a:tcPr marL="68580" marR="68580" marT="0" marB="0"/>
                </a:tc>
                <a:extLst>
                  <a:ext uri="{0D108BD9-81ED-4DB2-BD59-A6C34878D82A}">
                    <a16:rowId xmlns:a16="http://schemas.microsoft.com/office/drawing/2014/main" val="10018"/>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3</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0.60</a:t>
                      </a:r>
                      <a:r>
                        <a:rPr lang="en-US" sz="1400" baseline="0" dirty="0">
                          <a:effectLst/>
                          <a:latin typeface="Calibri" charset="0"/>
                          <a:ea typeface="Calibri" charset="0"/>
                          <a:cs typeface="Times New Roman" charset="0"/>
                        </a:rPr>
                        <a:t> (</a:t>
                      </a:r>
                      <a:r>
                        <a:rPr lang="en-US" sz="1400" dirty="0">
                          <a:effectLst/>
                          <a:latin typeface="Calibri" charset="0"/>
                          <a:ea typeface="Calibri" charset="0"/>
                          <a:cs typeface="Times New Roman" charset="0"/>
                        </a:rPr>
                        <a:t>0.30, 1.19)</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0.62 (0.20, 1.99)</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0.83 (0.55, 1.24)</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0.78 (0.34,</a:t>
                      </a:r>
                      <a:r>
                        <a:rPr lang="en-US" sz="1400" baseline="0" dirty="0">
                          <a:effectLst/>
                          <a:latin typeface="Calibri" charset="0"/>
                          <a:ea typeface="Calibri" charset="0"/>
                          <a:cs typeface="Times New Roman" charset="0"/>
                        </a:rPr>
                        <a:t> 1.78)</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19"/>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Continuous (per</a:t>
                      </a:r>
                      <a:r>
                        <a:rPr lang="en-US" sz="1400" baseline="0" dirty="0">
                          <a:effectLst/>
                          <a:latin typeface="Calibri" charset="0"/>
                          <a:ea typeface="Calibri" charset="0"/>
                          <a:cs typeface="Times New Roman" charset="0"/>
                        </a:rPr>
                        <a:t> IQR increase)</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1.12</a:t>
                      </a:r>
                      <a:r>
                        <a:rPr lang="en-US" sz="1400" baseline="0" dirty="0">
                          <a:effectLst/>
                          <a:latin typeface="Calibri" charset="0"/>
                          <a:ea typeface="Calibri" charset="0"/>
                          <a:cs typeface="Times New Roman" charset="0"/>
                        </a:rPr>
                        <a:t> (0.86, 1.46)</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0.71 (0.44, 1.14)</a:t>
                      </a: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dirty="0">
                          <a:effectLst/>
                          <a:latin typeface="Calibri" charset="0"/>
                          <a:ea typeface="Calibri" charset="0"/>
                          <a:cs typeface="Times New Roman" charset="0"/>
                        </a:rPr>
                        <a:t>0.96 (0.82, 1.12)</a:t>
                      </a:r>
                    </a:p>
                  </a:txBody>
                  <a:tcPr marL="68580" marR="68580" marT="0" marB="0">
                    <a:lnB w="12700" cap="flat" cmpd="sng" algn="ctr">
                      <a:solidFill>
                        <a:schemeClr val="tx1"/>
                      </a:solidFill>
                      <a:prstDash val="solid"/>
                      <a:round/>
                      <a:headEnd type="none" w="med" len="med"/>
                      <a:tailEnd type="none" w="med" len="med"/>
                    </a:lnB>
                  </a:tcPr>
                </a:tc>
                <a:tc>
                  <a:txBody>
                    <a:bodyPr/>
                    <a:lstStyle/>
                    <a:p>
                      <a:pPr algn="ctr">
                        <a:lnSpc>
                          <a:spcPct val="115000"/>
                        </a:lnSpc>
                        <a:spcAft>
                          <a:spcPts val="0"/>
                        </a:spcAft>
                      </a:pPr>
                      <a:r>
                        <a:rPr lang="en-US" sz="1400" baseline="0" dirty="0">
                          <a:effectLst/>
                          <a:latin typeface="Calibri" charset="0"/>
                          <a:ea typeface="Calibri" charset="0"/>
                          <a:cs typeface="Times New Roman" charset="0"/>
                        </a:rPr>
                        <a:t>1.01 (0.76, 1.35)</a:t>
                      </a:r>
                      <a:endParaRPr lang="en-US" sz="1400" dirty="0">
                        <a:effectLst/>
                        <a:latin typeface="Calibri" charset="0"/>
                        <a:ea typeface="Calibri" charset="0"/>
                        <a:cs typeface="Times New Roman"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20"/>
                  </a:ext>
                </a:extLst>
              </a:tr>
              <a:tr h="40005">
                <a:tc>
                  <a:txBody>
                    <a:bodyPr/>
                    <a:lstStyle/>
                    <a:p>
                      <a:pPr algn="ctr">
                        <a:lnSpc>
                          <a:spcPct val="115000"/>
                        </a:lnSpc>
                        <a:spcAft>
                          <a:spcPts val="0"/>
                        </a:spcAft>
                      </a:pPr>
                      <a:r>
                        <a:rPr lang="en-US" sz="1400" dirty="0" err="1">
                          <a:effectLst/>
                          <a:latin typeface="Calibri" charset="0"/>
                          <a:ea typeface="Calibri" charset="0"/>
                          <a:cs typeface="Times New Roman" charset="0"/>
                        </a:rPr>
                        <a:t>MSIClass</a:t>
                      </a:r>
                      <a:endParaRPr lang="en-US" sz="1400" dirty="0">
                        <a:effectLst/>
                        <a:latin typeface="Calibri" charset="0"/>
                        <a:ea typeface="Calibri" charset="0"/>
                        <a:cs typeface="Times New Roman"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dirty="0">
                          <a:effectLst/>
                          <a:latin typeface="Calibri" charset="0"/>
                          <a:ea typeface="Calibri" charset="0"/>
                          <a:cs typeface="Times New Roman" charset="0"/>
                        </a:rPr>
                        <a:t> 1</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tc>
                  <a:txBody>
                    <a:bodyPr/>
                    <a:lstStyle/>
                    <a:p>
                      <a:pPr algn="ctr">
                        <a:lnSpc>
                          <a:spcPct val="115000"/>
                        </a:lnSpc>
                        <a:spcAft>
                          <a:spcPts val="0"/>
                        </a:spcAft>
                      </a:pPr>
                      <a:r>
                        <a:rPr lang="en-US" sz="1400" dirty="0">
                          <a:effectLst/>
                          <a:latin typeface="Calibri" charset="0"/>
                          <a:ea typeface="Calibri" charset="0"/>
                          <a:cs typeface="Times New Roman" charset="0"/>
                        </a:rPr>
                        <a:t>Ref.</a:t>
                      </a: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21"/>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baseline="0" dirty="0">
                          <a:effectLst/>
                          <a:latin typeface="Calibri" charset="0"/>
                          <a:ea typeface="Calibri" charset="0"/>
                          <a:cs typeface="Times New Roman" charset="0"/>
                        </a:rPr>
                        <a:t> 2</a:t>
                      </a:r>
                      <a:endParaRPr lang="en-US" sz="1400" dirty="0">
                        <a:effectLst/>
                        <a:latin typeface="Calibri" charset="0"/>
                        <a:ea typeface="Calibri" charset="0"/>
                        <a:cs typeface="Times New Roman" charset="0"/>
                      </a:endParaRP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libri" charset="0"/>
                          <a:ea typeface="Calibri" charset="0"/>
                          <a:cs typeface="Times New Roman" charset="0"/>
                        </a:rPr>
                        <a:t>0.62 (0.33, 1.20)</a:t>
                      </a:r>
                    </a:p>
                  </a:txBody>
                  <a:tcPr marL="68580" marR="68580" marT="0" marB="0"/>
                </a:tc>
                <a:tc>
                  <a:txBody>
                    <a:bodyPr/>
                    <a:lstStyle/>
                    <a:p>
                      <a:pPr marL="0" marR="0" indent="0" algn="ctr" defTabSz="914400" rtl="0" eaLnBrk="1" fontAlgn="auto" latinLnBrk="0" hangingPunct="1">
                        <a:lnSpc>
                          <a:spcPct val="115000"/>
                        </a:lnSpc>
                        <a:spcBef>
                          <a:spcPts val="0"/>
                        </a:spcBef>
                        <a:spcAft>
                          <a:spcPts val="0"/>
                        </a:spcAft>
                        <a:buClrTx/>
                        <a:buSzTx/>
                        <a:buFontTx/>
                        <a:buNone/>
                        <a:tabLst/>
                        <a:defRPr/>
                      </a:pPr>
                      <a:r>
                        <a:rPr lang="en-US" sz="1400" dirty="0">
                          <a:effectLst/>
                          <a:latin typeface="Calibri" charset="0"/>
                          <a:ea typeface="Calibri" charset="0"/>
                          <a:cs typeface="Times New Roman" charset="0"/>
                        </a:rPr>
                        <a:t>1.30 (0.41, 4.12)</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0.71 (0.48, 1.04)</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0.98 (0.41, 2.31)</a:t>
                      </a:r>
                    </a:p>
                  </a:txBody>
                  <a:tcPr marL="68580" marR="68580" marT="0" marB="0"/>
                </a:tc>
                <a:extLst>
                  <a:ext uri="{0D108BD9-81ED-4DB2-BD59-A6C34878D82A}">
                    <a16:rowId xmlns:a16="http://schemas.microsoft.com/office/drawing/2014/main" val="10022"/>
                  </a:ext>
                </a:extLst>
              </a:tr>
              <a:tr h="40005">
                <a:tc>
                  <a:txBody>
                    <a:bodyPr/>
                    <a:lstStyle/>
                    <a:p>
                      <a:pPr algn="ctr">
                        <a:lnSpc>
                          <a:spcPct val="115000"/>
                        </a:lnSpc>
                        <a:spcAft>
                          <a:spcPts val="0"/>
                        </a:spcAft>
                      </a:pPr>
                      <a:endParaRPr lang="en-US" sz="140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err="1">
                          <a:effectLst/>
                          <a:latin typeface="Calibri" charset="0"/>
                          <a:ea typeface="Calibri" charset="0"/>
                          <a:cs typeface="Times New Roman" charset="0"/>
                        </a:rPr>
                        <a:t>Tertile</a:t>
                      </a:r>
                      <a:r>
                        <a:rPr lang="en-US" sz="1400" baseline="0" dirty="0">
                          <a:effectLst/>
                          <a:latin typeface="Calibri" charset="0"/>
                          <a:ea typeface="Calibri" charset="0"/>
                          <a:cs typeface="Times New Roman" charset="0"/>
                        </a:rPr>
                        <a:t> 3</a:t>
                      </a: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1.10 (0.57, 2.13)</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0.44 (0.14, 1.38)</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0.83 (0.56, 1.24)</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0.81</a:t>
                      </a:r>
                      <a:r>
                        <a:rPr lang="en-US" sz="1400" baseline="0" dirty="0">
                          <a:effectLst/>
                          <a:latin typeface="Calibri" charset="0"/>
                          <a:ea typeface="Calibri" charset="0"/>
                          <a:cs typeface="Times New Roman" charset="0"/>
                        </a:rPr>
                        <a:t> (0.35, 1.89)</a:t>
                      </a:r>
                      <a:endParaRPr lang="en-US" sz="1400" dirty="0">
                        <a:effectLst/>
                        <a:latin typeface="Calibri" charset="0"/>
                        <a:ea typeface="Calibri" charset="0"/>
                        <a:cs typeface="Times New Roman" charset="0"/>
                      </a:endParaRPr>
                    </a:p>
                  </a:txBody>
                  <a:tcPr marL="68580" marR="68580" marT="0" marB="0"/>
                </a:tc>
                <a:extLst>
                  <a:ext uri="{0D108BD9-81ED-4DB2-BD59-A6C34878D82A}">
                    <a16:rowId xmlns:a16="http://schemas.microsoft.com/office/drawing/2014/main" val="10023"/>
                  </a:ext>
                </a:extLst>
              </a:tr>
              <a:tr h="40005">
                <a:tc>
                  <a:txBody>
                    <a:bodyPr/>
                    <a:lstStyle/>
                    <a:p>
                      <a:pPr algn="ctr">
                        <a:lnSpc>
                          <a:spcPct val="115000"/>
                        </a:lnSpc>
                        <a:spcAft>
                          <a:spcPts val="0"/>
                        </a:spcAft>
                      </a:pPr>
                      <a:endParaRPr lang="en-US" sz="1400" dirty="0">
                        <a:effectLst/>
                        <a:latin typeface="Calibri" charset="0"/>
                        <a:ea typeface="Calibri" charset="0"/>
                        <a:cs typeface="Times New Roman" charset="0"/>
                      </a:endParaRP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Continuous (per IQR increase)</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1.07 (0.84, 1.36)</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0.74 (0.48, 1.14)</a:t>
                      </a:r>
                    </a:p>
                  </a:txBody>
                  <a:tcPr marL="68580" marR="68580" marT="0" marB="0"/>
                </a:tc>
                <a:tc>
                  <a:txBody>
                    <a:bodyPr/>
                    <a:lstStyle/>
                    <a:p>
                      <a:pPr algn="ctr">
                        <a:lnSpc>
                          <a:spcPct val="115000"/>
                        </a:lnSpc>
                        <a:spcAft>
                          <a:spcPts val="0"/>
                        </a:spcAft>
                      </a:pPr>
                      <a:r>
                        <a:rPr lang="en-US" sz="1400" baseline="0" dirty="0">
                          <a:effectLst/>
                          <a:latin typeface="Calibri" charset="0"/>
                          <a:ea typeface="Calibri" charset="0"/>
                          <a:cs typeface="Times New Roman" charset="0"/>
                        </a:rPr>
                        <a:t>0.95 </a:t>
                      </a:r>
                      <a:r>
                        <a:rPr lang="en-US" sz="1400" dirty="0">
                          <a:effectLst/>
                          <a:latin typeface="Calibri" charset="0"/>
                          <a:ea typeface="Calibri" charset="0"/>
                          <a:cs typeface="Times New Roman" charset="0"/>
                        </a:rPr>
                        <a:t>(0.82, 1.10)</a:t>
                      </a:r>
                    </a:p>
                  </a:txBody>
                  <a:tcPr marL="68580" marR="68580" marT="0" marB="0"/>
                </a:tc>
                <a:tc>
                  <a:txBody>
                    <a:bodyPr/>
                    <a:lstStyle/>
                    <a:p>
                      <a:pPr algn="ctr">
                        <a:lnSpc>
                          <a:spcPct val="115000"/>
                        </a:lnSpc>
                        <a:spcAft>
                          <a:spcPts val="0"/>
                        </a:spcAft>
                      </a:pPr>
                      <a:r>
                        <a:rPr lang="en-US" sz="1400" dirty="0">
                          <a:effectLst/>
                          <a:latin typeface="Calibri" charset="0"/>
                          <a:ea typeface="Calibri" charset="0"/>
                          <a:cs typeface="Times New Roman" charset="0"/>
                        </a:rPr>
                        <a:t>1.06 (0.78, 1.42)</a:t>
                      </a:r>
                    </a:p>
                  </a:txBody>
                  <a:tcPr marL="68580" marR="68580" marT="0" marB="0"/>
                </a:tc>
                <a:extLst>
                  <a:ext uri="{0D108BD9-81ED-4DB2-BD59-A6C34878D82A}">
                    <a16:rowId xmlns:a16="http://schemas.microsoft.com/office/drawing/2014/main" val="10024"/>
                  </a:ext>
                </a:extLst>
              </a:tr>
            </a:tbl>
          </a:graphicData>
        </a:graphic>
      </p:graphicFrame>
      <p:sp>
        <p:nvSpPr>
          <p:cNvPr id="8" name="TextBox 7"/>
          <p:cNvSpPr txBox="1"/>
          <p:nvPr/>
        </p:nvSpPr>
        <p:spPr>
          <a:xfrm>
            <a:off x="5964038" y="110807"/>
            <a:ext cx="1544525" cy="338554"/>
          </a:xfrm>
          <a:prstGeom prst="rect">
            <a:avLst/>
          </a:prstGeom>
          <a:noFill/>
        </p:spPr>
        <p:txBody>
          <a:bodyPr wrap="none" rtlCol="0">
            <a:spAutoFit/>
          </a:bodyPr>
          <a:lstStyle/>
          <a:p>
            <a:r>
              <a:rPr lang="en-US" sz="1600" dirty="0"/>
              <a:t>Pre-menopausal</a:t>
            </a:r>
          </a:p>
        </p:txBody>
      </p:sp>
      <p:sp>
        <p:nvSpPr>
          <p:cNvPr id="9" name="TextBox 8"/>
          <p:cNvSpPr txBox="1"/>
          <p:nvPr/>
        </p:nvSpPr>
        <p:spPr>
          <a:xfrm>
            <a:off x="8813624" y="141585"/>
            <a:ext cx="1624163" cy="338554"/>
          </a:xfrm>
          <a:prstGeom prst="rect">
            <a:avLst/>
          </a:prstGeom>
          <a:noFill/>
        </p:spPr>
        <p:txBody>
          <a:bodyPr wrap="none" rtlCol="0">
            <a:spAutoFit/>
          </a:bodyPr>
          <a:lstStyle/>
          <a:p>
            <a:r>
              <a:rPr lang="en-US" sz="1600" dirty="0"/>
              <a:t>Post-menopausal</a:t>
            </a:r>
          </a:p>
        </p:txBody>
      </p:sp>
    </p:spTree>
    <p:extLst>
      <p:ext uri="{BB962C8B-B14F-4D97-AF65-F5344CB8AC3E}">
        <p14:creationId xmlns:p14="http://schemas.microsoft.com/office/powerpoint/2010/main" val="1390480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chor="ctr"/>
          <a:lstStyle/>
          <a:p>
            <a:r>
              <a:rPr lang="en-US" sz="4400" cap="none" dirty="0"/>
              <a:t>Other Results</a:t>
            </a:r>
          </a:p>
        </p:txBody>
      </p:sp>
      <p:sp>
        <p:nvSpPr>
          <p:cNvPr id="3" name="Content Placeholder 2"/>
          <p:cNvSpPr>
            <a:spLocks noGrp="1"/>
          </p:cNvSpPr>
          <p:nvPr>
            <p:ph sz="quarter" idx="13"/>
          </p:nvPr>
        </p:nvSpPr>
        <p:spPr>
          <a:xfrm>
            <a:off x="838200" y="1474751"/>
            <a:ext cx="10515600" cy="4351338"/>
          </a:xfrm>
        </p:spPr>
        <p:txBody>
          <a:bodyPr>
            <a:normAutofit/>
          </a:bodyPr>
          <a:lstStyle/>
          <a:p>
            <a:endParaRPr lang="en-US" dirty="0"/>
          </a:p>
          <a:p>
            <a:r>
              <a:rPr lang="en-US" sz="2800" dirty="0"/>
              <a:t>No clear patterns found when examining ISS data and breast cancer risk</a:t>
            </a:r>
          </a:p>
          <a:p>
            <a:pPr lvl="1"/>
            <a:r>
              <a:rPr lang="en-US" sz="2400" dirty="0"/>
              <a:t>By menopausal status, while considering ER/PR status</a:t>
            </a:r>
          </a:p>
          <a:p>
            <a:pPr lvl="1"/>
            <a:r>
              <a:rPr lang="en-US" sz="2400" dirty="0"/>
              <a:t>By menopausal status and night work</a:t>
            </a:r>
          </a:p>
          <a:p>
            <a:endParaRPr lang="en-US" dirty="0"/>
          </a:p>
          <a:p>
            <a:r>
              <a:rPr lang="en-US" sz="2800" dirty="0"/>
              <a:t>Similar findings using other exposure windows</a:t>
            </a:r>
          </a:p>
          <a:p>
            <a:pPr lvl="1"/>
            <a:r>
              <a:rPr lang="en-US" sz="2400" dirty="0"/>
              <a:t>10 to 25 years before diagnosis</a:t>
            </a:r>
          </a:p>
          <a:p>
            <a:pPr lvl="1"/>
            <a:r>
              <a:rPr lang="en-US" sz="2400" dirty="0"/>
              <a:t>10 to 30 years before diagnosis</a:t>
            </a:r>
          </a:p>
          <a:p>
            <a:pPr lvl="1"/>
            <a:endParaRPr lang="en-US" dirty="0"/>
          </a:p>
        </p:txBody>
      </p:sp>
    </p:spTree>
    <p:extLst>
      <p:ext uri="{BB962C8B-B14F-4D97-AF65-F5344CB8AC3E}">
        <p14:creationId xmlns:p14="http://schemas.microsoft.com/office/powerpoint/2010/main" val="243411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6713" y="365125"/>
            <a:ext cx="11290852" cy="1325563"/>
          </a:xfrm>
        </p:spPr>
        <p:txBody>
          <a:bodyPr>
            <a:noAutofit/>
          </a:bodyPr>
          <a:lstStyle/>
          <a:p>
            <a:r>
              <a:rPr lang="en-US" sz="3200" cap="none" dirty="0"/>
              <a:t>Vancouver, British Columbia: Traditional </a:t>
            </a:r>
            <a:r>
              <a:rPr lang="en-US" sz="3200" cap="none" dirty="0" err="1"/>
              <a:t>Musqueam</a:t>
            </a:r>
            <a:r>
              <a:rPr lang="en-US" sz="3200" cap="none" dirty="0"/>
              <a:t>, Squamish and </a:t>
            </a:r>
            <a:r>
              <a:rPr lang="en-US" sz="3200" cap="none" dirty="0" err="1"/>
              <a:t>Tsleil-waututh</a:t>
            </a:r>
            <a:r>
              <a:rPr lang="en-US" sz="3200" cap="none" dirty="0"/>
              <a:t> First Nations Territories</a:t>
            </a:r>
            <a:br>
              <a:rPr lang="en-US" sz="3200" cap="none" dirty="0"/>
            </a:br>
            <a:r>
              <a:rPr lang="en-US" sz="3200" cap="none" dirty="0"/>
              <a:t>Pop ~ 2.4mill</a:t>
            </a:r>
          </a:p>
        </p:txBody>
      </p:sp>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2647950" y="1790700"/>
            <a:ext cx="6896100" cy="3733800"/>
          </a:xfrm>
        </p:spPr>
      </p:pic>
    </p:spTree>
    <p:extLst>
      <p:ext uri="{BB962C8B-B14F-4D97-AF65-F5344CB8AC3E}">
        <p14:creationId xmlns:p14="http://schemas.microsoft.com/office/powerpoint/2010/main" val="742496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4"/>
            <a:ext cx="10515600" cy="1325563"/>
          </a:xfrm>
        </p:spPr>
        <p:txBody>
          <a:bodyPr anchor="ctr"/>
          <a:lstStyle/>
          <a:p>
            <a:r>
              <a:rPr lang="en-US" sz="4400" cap="none" dirty="0"/>
              <a:t>Conclusions</a:t>
            </a:r>
          </a:p>
        </p:txBody>
      </p:sp>
      <p:sp>
        <p:nvSpPr>
          <p:cNvPr id="3" name="Content Placeholder 2"/>
          <p:cNvSpPr>
            <a:spLocks noGrp="1"/>
          </p:cNvSpPr>
          <p:nvPr>
            <p:ph sz="quarter" idx="13"/>
          </p:nvPr>
        </p:nvSpPr>
        <p:spPr>
          <a:xfrm>
            <a:off x="838200" y="1326347"/>
            <a:ext cx="10515600" cy="5262563"/>
          </a:xfrm>
        </p:spPr>
        <p:txBody>
          <a:bodyPr>
            <a:normAutofit fontScale="92500" lnSpcReduction="10000"/>
          </a:bodyPr>
          <a:lstStyle/>
          <a:p>
            <a:pPr marL="446088" lvl="1" indent="-265113">
              <a:buNone/>
            </a:pPr>
            <a:r>
              <a:rPr lang="en-US" sz="3000" b="1" dirty="0"/>
              <a:t>DMSP and DNB</a:t>
            </a:r>
          </a:p>
          <a:p>
            <a:pPr lvl="1"/>
            <a:r>
              <a:rPr lang="en-US" sz="2800" dirty="0"/>
              <a:t>Weak evidence that outdoor LAN at residences is associated with breast cancer among pre-menopausal women</a:t>
            </a:r>
          </a:p>
          <a:p>
            <a:pPr lvl="2"/>
            <a:r>
              <a:rPr lang="en-US" sz="2000" dirty="0"/>
              <a:t>Estrogen/progesterone receptor positive breast cancer</a:t>
            </a:r>
          </a:p>
          <a:p>
            <a:pPr lvl="2"/>
            <a:r>
              <a:rPr lang="en-US" sz="2000" dirty="0"/>
              <a:t>Night workers may be at a higher risk</a:t>
            </a:r>
          </a:p>
          <a:p>
            <a:pPr marL="457200" lvl="1" indent="0">
              <a:buNone/>
            </a:pPr>
            <a:endParaRPr lang="en-US" sz="1200" dirty="0"/>
          </a:p>
          <a:p>
            <a:pPr marL="457200" lvl="1" indent="-276225">
              <a:buNone/>
            </a:pPr>
            <a:r>
              <a:rPr lang="en-GB" sz="3000" b="1" dirty="0"/>
              <a:t>ISS</a:t>
            </a:r>
          </a:p>
          <a:p>
            <a:pPr lvl="1"/>
            <a:r>
              <a:rPr lang="en-GB" sz="2800" dirty="0"/>
              <a:t>More precise measure of LAN at home</a:t>
            </a:r>
          </a:p>
          <a:p>
            <a:pPr lvl="2"/>
            <a:r>
              <a:rPr lang="en-GB" sz="2000" dirty="0"/>
              <a:t>No clear link with breast cancer risk</a:t>
            </a:r>
          </a:p>
          <a:p>
            <a:pPr marL="914400" lvl="2" indent="0">
              <a:buNone/>
            </a:pPr>
            <a:endParaRPr lang="en-US" sz="1300" dirty="0"/>
          </a:p>
          <a:p>
            <a:pPr lvl="1"/>
            <a:r>
              <a:rPr lang="en-US" sz="3000" dirty="0"/>
              <a:t>More work needed to understand spectral parameters in relation to breast cancer risk</a:t>
            </a:r>
          </a:p>
        </p:txBody>
      </p:sp>
    </p:spTree>
    <p:extLst>
      <p:ext uri="{BB962C8B-B14F-4D97-AF65-F5344CB8AC3E}">
        <p14:creationId xmlns:p14="http://schemas.microsoft.com/office/powerpoint/2010/main" val="1455055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4"/>
            <a:ext cx="10515600" cy="1325563"/>
          </a:xfrm>
        </p:spPr>
        <p:txBody>
          <a:bodyPr anchor="ctr"/>
          <a:lstStyle/>
          <a:p>
            <a:pPr algn="just"/>
            <a:r>
              <a:rPr lang="en-US" sz="4400" cap="none" dirty="0"/>
              <a:t>Challenges</a:t>
            </a:r>
          </a:p>
        </p:txBody>
      </p:sp>
      <p:sp>
        <p:nvSpPr>
          <p:cNvPr id="3" name="Content Placeholder 2"/>
          <p:cNvSpPr>
            <a:spLocks noGrp="1"/>
          </p:cNvSpPr>
          <p:nvPr>
            <p:ph sz="quarter" idx="13"/>
          </p:nvPr>
        </p:nvSpPr>
        <p:spPr>
          <a:xfrm>
            <a:off x="838200" y="1185863"/>
            <a:ext cx="10515600" cy="5597155"/>
          </a:xfrm>
        </p:spPr>
        <p:txBody>
          <a:bodyPr>
            <a:normAutofit fontScale="92500" lnSpcReduction="10000"/>
          </a:bodyPr>
          <a:lstStyle/>
          <a:p>
            <a:pPr marL="446088" lvl="1" indent="-265113">
              <a:buNone/>
            </a:pPr>
            <a:r>
              <a:rPr lang="en-US" sz="3000" b="1" dirty="0"/>
              <a:t>What are we truly capturing?</a:t>
            </a:r>
          </a:p>
          <a:p>
            <a:pPr marL="446088" lvl="1" indent="-265113">
              <a:buNone/>
            </a:pPr>
            <a:endParaRPr lang="en-US" b="1" dirty="0"/>
          </a:p>
          <a:p>
            <a:pPr lvl="1"/>
            <a:r>
              <a:rPr lang="en-GB" sz="3000" dirty="0"/>
              <a:t>Higher resolution data:</a:t>
            </a:r>
          </a:p>
          <a:p>
            <a:pPr lvl="2"/>
            <a:r>
              <a:rPr lang="en-GB" sz="2000" dirty="0"/>
              <a:t>Is this a “better” exposure measure at the individual level?</a:t>
            </a:r>
          </a:p>
          <a:p>
            <a:pPr lvl="2"/>
            <a:r>
              <a:rPr lang="en-GB" sz="2000" dirty="0"/>
              <a:t>E.g. could represent light intrusion into bedrooms?</a:t>
            </a:r>
          </a:p>
          <a:p>
            <a:pPr lvl="2"/>
            <a:r>
              <a:rPr lang="en-GB" sz="2000" dirty="0"/>
              <a:t>Maybe those at higher light levels use “protective gear” such as blinds, masks?</a:t>
            </a:r>
          </a:p>
          <a:p>
            <a:pPr marL="446088" lvl="1" indent="-265113">
              <a:buNone/>
            </a:pPr>
            <a:endParaRPr lang="en-US" sz="2800" b="1" dirty="0"/>
          </a:p>
          <a:p>
            <a:pPr lvl="1"/>
            <a:r>
              <a:rPr lang="en-GB" sz="3000" dirty="0"/>
              <a:t>Lower resolution data:</a:t>
            </a:r>
          </a:p>
          <a:p>
            <a:pPr lvl="2"/>
            <a:r>
              <a:rPr lang="en-GB" sz="2200" dirty="0"/>
              <a:t>Is this a “better” exposure measure at the community level?</a:t>
            </a:r>
          </a:p>
          <a:p>
            <a:pPr lvl="2"/>
            <a:r>
              <a:rPr lang="en-GB" sz="2200" dirty="0"/>
              <a:t>E.g. could be a proxy for night-time activity?</a:t>
            </a:r>
          </a:p>
          <a:p>
            <a:pPr marL="446088" lvl="1" indent="-265113">
              <a:buNone/>
            </a:pPr>
            <a:endParaRPr lang="en-US" sz="2400" dirty="0"/>
          </a:p>
          <a:p>
            <a:pPr marL="523875" lvl="1" indent="-342900"/>
            <a:r>
              <a:rPr lang="en-US" sz="2600" dirty="0"/>
              <a:t>Cumulative average may not be capturing relevant patterns of exposure</a:t>
            </a:r>
          </a:p>
        </p:txBody>
      </p:sp>
    </p:spTree>
    <p:extLst>
      <p:ext uri="{BB962C8B-B14F-4D97-AF65-F5344CB8AC3E}">
        <p14:creationId xmlns:p14="http://schemas.microsoft.com/office/powerpoint/2010/main" val="4098235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4"/>
            <a:ext cx="10515600" cy="1325563"/>
          </a:xfrm>
        </p:spPr>
        <p:txBody>
          <a:bodyPr anchor="ctr"/>
          <a:lstStyle/>
          <a:p>
            <a:r>
              <a:rPr lang="en-US" sz="4400" cap="none" dirty="0"/>
              <a:t>More Challenges!</a:t>
            </a:r>
          </a:p>
        </p:txBody>
      </p:sp>
      <p:sp>
        <p:nvSpPr>
          <p:cNvPr id="3" name="Content Placeholder 2"/>
          <p:cNvSpPr>
            <a:spLocks noGrp="1"/>
          </p:cNvSpPr>
          <p:nvPr>
            <p:ph sz="quarter" idx="13"/>
          </p:nvPr>
        </p:nvSpPr>
        <p:spPr>
          <a:xfrm>
            <a:off x="838200" y="1595437"/>
            <a:ext cx="10515600" cy="5262563"/>
          </a:xfrm>
        </p:spPr>
        <p:txBody>
          <a:bodyPr>
            <a:normAutofit/>
          </a:bodyPr>
          <a:lstStyle/>
          <a:p>
            <a:pPr lvl="1"/>
            <a:r>
              <a:rPr lang="en-GB" sz="2800" dirty="0"/>
              <a:t>LAN data measured in 2010-2013:</a:t>
            </a:r>
          </a:p>
          <a:p>
            <a:pPr lvl="2"/>
            <a:r>
              <a:rPr lang="en-GB" sz="2000" dirty="0"/>
              <a:t>Good proxies for past exposure?</a:t>
            </a:r>
          </a:p>
          <a:p>
            <a:pPr lvl="2"/>
            <a:r>
              <a:rPr lang="en-GB" sz="2000" dirty="0"/>
              <a:t>What is etiologically relevant exposure time window?</a:t>
            </a:r>
          </a:p>
          <a:p>
            <a:pPr lvl="1"/>
            <a:endParaRPr lang="en-GB" sz="1800" dirty="0"/>
          </a:p>
          <a:p>
            <a:pPr lvl="1"/>
            <a:r>
              <a:rPr lang="en-GB" sz="2800" dirty="0"/>
              <a:t>Reference level of light:</a:t>
            </a:r>
          </a:p>
          <a:p>
            <a:pPr lvl="2"/>
            <a:r>
              <a:rPr lang="en-GB" sz="2000" dirty="0"/>
              <a:t>Too light? No one is unexposed</a:t>
            </a:r>
          </a:p>
          <a:p>
            <a:pPr lvl="2"/>
            <a:r>
              <a:rPr lang="en-GB" sz="2000" dirty="0"/>
              <a:t>Range of exposures too small to detect cancer effect?</a:t>
            </a:r>
          </a:p>
          <a:p>
            <a:pPr lvl="2"/>
            <a:endParaRPr lang="en-GB" sz="1200" dirty="0"/>
          </a:p>
          <a:p>
            <a:pPr lvl="1"/>
            <a:r>
              <a:rPr lang="en-GB" sz="2800" dirty="0" err="1"/>
              <a:t>Chronotype</a:t>
            </a:r>
            <a:r>
              <a:rPr lang="en-GB" sz="2800" dirty="0"/>
              <a:t>:</a:t>
            </a:r>
          </a:p>
          <a:p>
            <a:pPr lvl="2"/>
            <a:r>
              <a:rPr lang="en-GB" sz="2000" dirty="0"/>
              <a:t>Potential effect modifier not captured here</a:t>
            </a:r>
          </a:p>
          <a:p>
            <a:pPr lvl="2"/>
            <a:endParaRPr lang="en-GB" dirty="0"/>
          </a:p>
        </p:txBody>
      </p:sp>
    </p:spTree>
    <p:extLst>
      <p:ext uri="{BB962C8B-B14F-4D97-AF65-F5344CB8AC3E}">
        <p14:creationId xmlns:p14="http://schemas.microsoft.com/office/powerpoint/2010/main" val="17938311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4"/>
            <a:ext cx="10515600" cy="1325563"/>
          </a:xfrm>
        </p:spPr>
        <p:txBody>
          <a:bodyPr anchor="ctr"/>
          <a:lstStyle/>
          <a:p>
            <a:r>
              <a:rPr lang="en-US" sz="4400" cap="none" dirty="0"/>
              <a:t>Future Challenges</a:t>
            </a:r>
          </a:p>
        </p:txBody>
      </p:sp>
      <p:sp>
        <p:nvSpPr>
          <p:cNvPr id="3" name="Content Placeholder 2"/>
          <p:cNvSpPr>
            <a:spLocks noGrp="1"/>
          </p:cNvSpPr>
          <p:nvPr>
            <p:ph sz="quarter" idx="13"/>
          </p:nvPr>
        </p:nvSpPr>
        <p:spPr>
          <a:xfrm>
            <a:off x="838200" y="914400"/>
            <a:ext cx="10515600" cy="5262563"/>
          </a:xfrm>
        </p:spPr>
        <p:txBody>
          <a:bodyPr>
            <a:normAutofit/>
          </a:bodyPr>
          <a:lstStyle/>
          <a:p>
            <a:pPr lvl="1"/>
            <a:endParaRPr lang="en-US" sz="2800" b="1" dirty="0"/>
          </a:p>
          <a:p>
            <a:pPr lvl="1"/>
            <a:r>
              <a:rPr lang="en-GB" sz="2800" dirty="0"/>
              <a:t>Take into account individual behaviours related to LAN exposure as well as ambient outdoor light</a:t>
            </a:r>
          </a:p>
          <a:p>
            <a:pPr lvl="1"/>
            <a:endParaRPr lang="en-GB" sz="2800" dirty="0"/>
          </a:p>
          <a:p>
            <a:pPr lvl="1"/>
            <a:r>
              <a:rPr lang="en-GB" sz="2800" dirty="0"/>
              <a:t>Larger studies needed to assess risk within subgroups (to reduce heterogeneity) according to biological plausibility</a:t>
            </a:r>
          </a:p>
          <a:p>
            <a:pPr lvl="2"/>
            <a:r>
              <a:rPr lang="en-GB" sz="2000" dirty="0"/>
              <a:t>Need to assess interactions between these subgroups (e.g. pre/post-menopausal night/day workers with ER/PR+/- breast cancers)</a:t>
            </a:r>
          </a:p>
        </p:txBody>
      </p:sp>
    </p:spTree>
    <p:extLst>
      <p:ext uri="{BB962C8B-B14F-4D97-AF65-F5344CB8AC3E}">
        <p14:creationId xmlns:p14="http://schemas.microsoft.com/office/powerpoint/2010/main" val="6468786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p:cNvSpPr/>
          <p:nvPr/>
        </p:nvSpPr>
        <p:spPr>
          <a:xfrm>
            <a:off x="1138990" y="3485951"/>
            <a:ext cx="9716852" cy="29573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38990" y="406327"/>
            <a:ext cx="5287212" cy="720725"/>
          </a:xfrm>
        </p:spPr>
        <p:txBody>
          <a:bodyPr>
            <a:normAutofit/>
          </a:bodyPr>
          <a:lstStyle/>
          <a:p>
            <a:pPr eaLnBrk="1" hangingPunct="1">
              <a:defRPr/>
            </a:pPr>
            <a:r>
              <a:rPr lang="en-US" altLang="en-US" sz="3900" b="1" dirty="0">
                <a:ea typeface="MS PGothic" charset="-128"/>
              </a:rPr>
              <a:t>Acknowledgements</a:t>
            </a:r>
          </a:p>
        </p:txBody>
      </p:sp>
      <p:sp>
        <p:nvSpPr>
          <p:cNvPr id="31746" name="Content Placeholder 2"/>
          <p:cNvSpPr>
            <a:spLocks noGrp="1"/>
          </p:cNvSpPr>
          <p:nvPr>
            <p:ph sz="quarter" idx="13"/>
          </p:nvPr>
        </p:nvSpPr>
        <p:spPr>
          <a:xfrm>
            <a:off x="1011398" y="1283871"/>
            <a:ext cx="8941636" cy="4615529"/>
          </a:xfrm>
        </p:spPr>
        <p:txBody>
          <a:bodyPr/>
          <a:lstStyle/>
          <a:p>
            <a:pPr eaLnBrk="1" hangingPunct="1"/>
            <a:r>
              <a:rPr lang="en-US" altLang="en-US" sz="2000" dirty="0">
                <a:latin typeface="+mj-lt"/>
                <a:ea typeface="MS PGothic" charset="-128"/>
              </a:rPr>
              <a:t>All study participants</a:t>
            </a:r>
          </a:p>
          <a:p>
            <a:r>
              <a:rPr lang="en-US" sz="2000" dirty="0">
                <a:latin typeface="+mj-lt"/>
              </a:rPr>
              <a:t>Alejandro Sánchez de Miguel, Environment and Sustainability Institute, University of Exeter</a:t>
            </a:r>
            <a:endParaRPr lang="en-US" altLang="en-US" sz="1900" dirty="0">
              <a:latin typeface="+mj-lt"/>
              <a:ea typeface="MS PGothic" charset="-128"/>
            </a:endParaRPr>
          </a:p>
          <a:p>
            <a:pPr eaLnBrk="1" hangingPunct="1"/>
            <a:r>
              <a:rPr lang="en-US" altLang="en-US" sz="2000" dirty="0">
                <a:latin typeface="+mj-lt"/>
                <a:ea typeface="MS PGothic" charset="-128"/>
              </a:rPr>
              <a:t>Funding: Canadian Institutes of Health Research; Breast Cancer Action Kingston; DAAD German Faculty Research Exchange</a:t>
            </a:r>
          </a:p>
        </p:txBody>
      </p:sp>
      <p:pic>
        <p:nvPicPr>
          <p:cNvPr id="31747" name="Picture 9" descr="See full size imag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13388" y="5126589"/>
            <a:ext cx="1539875" cy="846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2" descr="See full size image">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6791" y="3485952"/>
            <a:ext cx="1972425" cy="1472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2" descr="See full size image">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17453" y="3769703"/>
            <a:ext cx="1560511" cy="1157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74"/>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556789" y="5200060"/>
            <a:ext cx="2339975" cy="103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927600" y="3657779"/>
            <a:ext cx="2125663" cy="1128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2"/>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61015" y="5068646"/>
            <a:ext cx="1651000" cy="96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189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A57F-E003-AB4E-864A-E7D07215E088}"/>
              </a:ext>
            </a:extLst>
          </p:cNvPr>
          <p:cNvSpPr>
            <a:spLocks noGrp="1"/>
          </p:cNvSpPr>
          <p:nvPr>
            <p:ph type="title"/>
          </p:nvPr>
        </p:nvSpPr>
        <p:spPr/>
        <p:txBody>
          <a:bodyPr/>
          <a:lstStyle/>
          <a:p>
            <a:endParaRPr lang="en-US"/>
          </a:p>
        </p:txBody>
      </p:sp>
      <p:pic>
        <p:nvPicPr>
          <p:cNvPr id="25" name="Content Placeholder 24">
            <a:extLst>
              <a:ext uri="{FF2B5EF4-FFF2-40B4-BE49-F238E27FC236}">
                <a16:creationId xmlns:a16="http://schemas.microsoft.com/office/drawing/2014/main" id="{6A5931A9-E3BB-564C-A45D-FC20A31C03CF}"/>
              </a:ext>
            </a:extLst>
          </p:cNvPr>
          <p:cNvPicPr>
            <a:picLocks noGrp="1" noChangeAspect="1"/>
          </p:cNvPicPr>
          <p:nvPr>
            <p:ph sz="quarter" idx="13"/>
          </p:nvPr>
        </p:nvPicPr>
        <p:blipFill>
          <a:blip r:embed="rId3"/>
          <a:stretch>
            <a:fillRect/>
          </a:stretch>
        </p:blipFill>
        <p:spPr>
          <a:xfrm>
            <a:off x="2664955" y="0"/>
            <a:ext cx="6862090" cy="68620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11581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A57F-E003-AB4E-864A-E7D07215E088}"/>
              </a:ext>
            </a:extLst>
          </p:cNvPr>
          <p:cNvSpPr>
            <a:spLocks noGrp="1"/>
          </p:cNvSpPr>
          <p:nvPr>
            <p:ph type="title"/>
          </p:nvPr>
        </p:nvSpPr>
        <p:spPr/>
        <p:txBody>
          <a:bodyPr/>
          <a:lstStyle/>
          <a:p>
            <a:endParaRPr lang="en-US"/>
          </a:p>
        </p:txBody>
      </p:sp>
      <p:pic>
        <p:nvPicPr>
          <p:cNvPr id="25" name="Content Placeholder 24">
            <a:extLst>
              <a:ext uri="{FF2B5EF4-FFF2-40B4-BE49-F238E27FC236}">
                <a16:creationId xmlns:a16="http://schemas.microsoft.com/office/drawing/2014/main" id="{6A5931A9-E3BB-564C-A45D-FC20A31C03CF}"/>
              </a:ext>
            </a:extLst>
          </p:cNvPr>
          <p:cNvPicPr>
            <a:picLocks noGrp="1" noChangeAspect="1"/>
          </p:cNvPicPr>
          <p:nvPr>
            <p:ph sz="quarter" idx="13"/>
          </p:nvPr>
        </p:nvPicPr>
        <p:blipFill>
          <a:blip r:embed="rId3"/>
          <a:stretch>
            <a:fillRect/>
          </a:stretch>
        </p:blipFill>
        <p:spPr>
          <a:xfrm>
            <a:off x="2021712" y="-854597"/>
            <a:ext cx="7863068" cy="7863068"/>
          </a:xfrm>
        </p:spPr>
      </p:pic>
      <p:pic>
        <p:nvPicPr>
          <p:cNvPr id="27" name="Picture 26">
            <a:extLst>
              <a:ext uri="{FF2B5EF4-FFF2-40B4-BE49-F238E27FC236}">
                <a16:creationId xmlns:a16="http://schemas.microsoft.com/office/drawing/2014/main" id="{8EEE1EBA-B943-9444-A022-88AD3865CE0A}"/>
              </a:ext>
            </a:extLst>
          </p:cNvPr>
          <p:cNvPicPr>
            <a:picLocks noChangeAspect="1"/>
          </p:cNvPicPr>
          <p:nvPr/>
        </p:nvPicPr>
        <p:blipFill>
          <a:blip r:embed="rId4"/>
          <a:stretch>
            <a:fillRect/>
          </a:stretch>
        </p:blipFill>
        <p:spPr>
          <a:xfrm>
            <a:off x="6744906" y="2882690"/>
            <a:ext cx="1943100" cy="1943100"/>
          </a:xfrm>
          <a:prstGeom prst="rect">
            <a:avLst/>
          </a:prstGeom>
        </p:spPr>
      </p:pic>
    </p:spTree>
    <p:extLst>
      <p:ext uri="{BB962C8B-B14F-4D97-AF65-F5344CB8AC3E}">
        <p14:creationId xmlns:p14="http://schemas.microsoft.com/office/powerpoint/2010/main" val="29173126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A57F-E003-AB4E-864A-E7D07215E088}"/>
              </a:ext>
            </a:extLst>
          </p:cNvPr>
          <p:cNvSpPr>
            <a:spLocks noGrp="1"/>
          </p:cNvSpPr>
          <p:nvPr>
            <p:ph type="title"/>
          </p:nvPr>
        </p:nvSpPr>
        <p:spPr/>
        <p:txBody>
          <a:bodyPr/>
          <a:lstStyle/>
          <a:p>
            <a:endParaRPr lang="en-US"/>
          </a:p>
        </p:txBody>
      </p:sp>
      <p:pic>
        <p:nvPicPr>
          <p:cNvPr id="25" name="Content Placeholder 24">
            <a:extLst>
              <a:ext uri="{FF2B5EF4-FFF2-40B4-BE49-F238E27FC236}">
                <a16:creationId xmlns:a16="http://schemas.microsoft.com/office/drawing/2014/main" id="{6A5931A9-E3BB-564C-A45D-FC20A31C03CF}"/>
              </a:ext>
            </a:extLst>
          </p:cNvPr>
          <p:cNvPicPr>
            <a:picLocks noGrp="1" noChangeAspect="1"/>
          </p:cNvPicPr>
          <p:nvPr>
            <p:ph sz="quarter" idx="13"/>
          </p:nvPr>
        </p:nvPicPr>
        <p:blipFill>
          <a:blip r:embed="rId3"/>
          <a:stretch>
            <a:fillRect/>
          </a:stretch>
        </p:blipFill>
        <p:spPr>
          <a:xfrm>
            <a:off x="2021712" y="-854597"/>
            <a:ext cx="7863068" cy="7863068"/>
          </a:xfrm>
        </p:spPr>
      </p:pic>
      <p:pic>
        <p:nvPicPr>
          <p:cNvPr id="27" name="Picture 26">
            <a:extLst>
              <a:ext uri="{FF2B5EF4-FFF2-40B4-BE49-F238E27FC236}">
                <a16:creationId xmlns:a16="http://schemas.microsoft.com/office/drawing/2014/main" id="{8EEE1EBA-B943-9444-A022-88AD3865CE0A}"/>
              </a:ext>
            </a:extLst>
          </p:cNvPr>
          <p:cNvPicPr>
            <a:picLocks noChangeAspect="1"/>
          </p:cNvPicPr>
          <p:nvPr/>
        </p:nvPicPr>
        <p:blipFill>
          <a:blip r:embed="rId4"/>
          <a:stretch>
            <a:fillRect/>
          </a:stretch>
        </p:blipFill>
        <p:spPr>
          <a:xfrm>
            <a:off x="6744906" y="2882690"/>
            <a:ext cx="1943100" cy="1943100"/>
          </a:xfrm>
          <a:prstGeom prst="rect">
            <a:avLst/>
          </a:prstGeom>
        </p:spPr>
      </p:pic>
    </p:spTree>
    <p:extLst>
      <p:ext uri="{BB962C8B-B14F-4D97-AF65-F5344CB8AC3E}">
        <p14:creationId xmlns:p14="http://schemas.microsoft.com/office/powerpoint/2010/main" val="23849907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A57F-E003-AB4E-864A-E7D07215E088}"/>
              </a:ext>
            </a:extLst>
          </p:cNvPr>
          <p:cNvSpPr>
            <a:spLocks noGrp="1"/>
          </p:cNvSpPr>
          <p:nvPr>
            <p:ph type="title"/>
          </p:nvPr>
        </p:nvSpPr>
        <p:spPr/>
        <p:txBody>
          <a:bodyPr/>
          <a:lstStyle/>
          <a:p>
            <a:endParaRPr lang="en-US"/>
          </a:p>
        </p:txBody>
      </p:sp>
      <p:pic>
        <p:nvPicPr>
          <p:cNvPr id="25" name="Content Placeholder 24">
            <a:extLst>
              <a:ext uri="{FF2B5EF4-FFF2-40B4-BE49-F238E27FC236}">
                <a16:creationId xmlns:a16="http://schemas.microsoft.com/office/drawing/2014/main" id="{6A5931A9-E3BB-564C-A45D-FC20A31C03CF}"/>
              </a:ext>
            </a:extLst>
          </p:cNvPr>
          <p:cNvPicPr>
            <a:picLocks noGrp="1" noChangeAspect="1"/>
          </p:cNvPicPr>
          <p:nvPr>
            <p:ph sz="quarter" idx="13"/>
          </p:nvPr>
        </p:nvPicPr>
        <p:blipFill>
          <a:blip r:embed="rId3"/>
          <a:stretch>
            <a:fillRect/>
          </a:stretch>
        </p:blipFill>
        <p:spPr>
          <a:xfrm>
            <a:off x="2021712" y="-854597"/>
            <a:ext cx="7863068" cy="7863068"/>
          </a:xfrm>
        </p:spPr>
      </p:pic>
    </p:spTree>
    <p:extLst>
      <p:ext uri="{BB962C8B-B14F-4D97-AF65-F5344CB8AC3E}">
        <p14:creationId xmlns:p14="http://schemas.microsoft.com/office/powerpoint/2010/main" val="209001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8A57F-E003-AB4E-864A-E7D07215E088}"/>
              </a:ext>
            </a:extLst>
          </p:cNvPr>
          <p:cNvSpPr>
            <a:spLocks noGrp="1"/>
          </p:cNvSpPr>
          <p:nvPr>
            <p:ph type="title"/>
          </p:nvPr>
        </p:nvSpPr>
        <p:spPr/>
        <p:txBody>
          <a:bodyPr/>
          <a:lstStyle/>
          <a:p>
            <a:endParaRPr lang="en-US"/>
          </a:p>
        </p:txBody>
      </p:sp>
      <p:pic>
        <p:nvPicPr>
          <p:cNvPr id="25" name="Content Placeholder 24">
            <a:extLst>
              <a:ext uri="{FF2B5EF4-FFF2-40B4-BE49-F238E27FC236}">
                <a16:creationId xmlns:a16="http://schemas.microsoft.com/office/drawing/2014/main" id="{6A5931A9-E3BB-564C-A45D-FC20A31C03CF}"/>
              </a:ext>
            </a:extLst>
          </p:cNvPr>
          <p:cNvPicPr>
            <a:picLocks noGrp="1" noChangeAspect="1"/>
          </p:cNvPicPr>
          <p:nvPr>
            <p:ph sz="quarter" idx="13"/>
          </p:nvPr>
        </p:nvPicPr>
        <p:blipFill>
          <a:blip r:embed="rId3"/>
          <a:stretch>
            <a:fillRect/>
          </a:stretch>
        </p:blipFill>
        <p:spPr>
          <a:xfrm>
            <a:off x="2021712" y="-854597"/>
            <a:ext cx="7863068" cy="7863068"/>
          </a:xfrm>
        </p:spPr>
      </p:pic>
    </p:spTree>
    <p:extLst>
      <p:ext uri="{BB962C8B-B14F-4D97-AF65-F5344CB8AC3E}">
        <p14:creationId xmlns:p14="http://schemas.microsoft.com/office/powerpoint/2010/main" val="3764603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1095153" y="2239554"/>
            <a:ext cx="10026503" cy="438609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784"/>
            <a:ext cx="10515600" cy="1325563"/>
          </a:xfrm>
        </p:spPr>
        <p:txBody>
          <a:bodyPr anchor="ctr"/>
          <a:lstStyle/>
          <a:p>
            <a:r>
              <a:rPr lang="en-US" sz="4400" cap="none" dirty="0"/>
              <a:t>Background </a:t>
            </a:r>
          </a:p>
        </p:txBody>
      </p:sp>
      <p:sp>
        <p:nvSpPr>
          <p:cNvPr id="3" name="Content Placeholder 2"/>
          <p:cNvSpPr>
            <a:spLocks noGrp="1"/>
          </p:cNvSpPr>
          <p:nvPr>
            <p:ph sz="quarter" idx="13"/>
          </p:nvPr>
        </p:nvSpPr>
        <p:spPr>
          <a:xfrm>
            <a:off x="838200" y="1258207"/>
            <a:ext cx="10515600" cy="4718553"/>
          </a:xfrm>
        </p:spPr>
        <p:txBody>
          <a:bodyPr/>
          <a:lstStyle/>
          <a:p>
            <a:r>
              <a:rPr lang="en-US" sz="2800" dirty="0"/>
              <a:t>Breast cancer → most frequent cancer among women globally</a:t>
            </a:r>
          </a:p>
          <a:p>
            <a:pPr lvl="1"/>
            <a:endParaRPr lang="en-US" dirty="0"/>
          </a:p>
          <a:p>
            <a:pPr lvl="1"/>
            <a:endParaRPr lang="en-US" dirty="0"/>
          </a:p>
        </p:txBody>
      </p:sp>
      <p:cxnSp>
        <p:nvCxnSpPr>
          <p:cNvPr id="9" name="Straight Connector 8"/>
          <p:cNvCxnSpPr/>
          <p:nvPr/>
        </p:nvCxnSpPr>
        <p:spPr>
          <a:xfrm>
            <a:off x="6033542" y="2504373"/>
            <a:ext cx="0" cy="3462728"/>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2602" t="3354" r="2018" b="14382"/>
          <a:stretch/>
        </p:blipFill>
        <p:spPr>
          <a:xfrm>
            <a:off x="2100528" y="2239554"/>
            <a:ext cx="7627996" cy="4278204"/>
          </a:xfrm>
          <a:prstGeom prst="rect">
            <a:avLst/>
          </a:prstGeom>
        </p:spPr>
      </p:pic>
      <p:sp>
        <p:nvSpPr>
          <p:cNvPr id="12" name="TextBox 11"/>
          <p:cNvSpPr txBox="1"/>
          <p:nvPr/>
        </p:nvSpPr>
        <p:spPr>
          <a:xfrm>
            <a:off x="4616971" y="3915024"/>
            <a:ext cx="1125629" cy="461665"/>
          </a:xfrm>
          <a:prstGeom prst="rect">
            <a:avLst/>
          </a:prstGeom>
          <a:noFill/>
        </p:spPr>
        <p:txBody>
          <a:bodyPr wrap="none" rtlCol="0">
            <a:spAutoFit/>
          </a:bodyPr>
          <a:lstStyle/>
          <a:p>
            <a:r>
              <a:rPr lang="en-US" sz="2400" b="1" dirty="0">
                <a:solidFill>
                  <a:srgbClr val="C00000"/>
                </a:solidFill>
              </a:rPr>
              <a:t>30-40%</a:t>
            </a:r>
          </a:p>
        </p:txBody>
      </p:sp>
      <p:sp>
        <p:nvSpPr>
          <p:cNvPr id="13" name="TextBox 12"/>
          <p:cNvSpPr txBox="1"/>
          <p:nvPr/>
        </p:nvSpPr>
        <p:spPr>
          <a:xfrm>
            <a:off x="6523221" y="4037909"/>
            <a:ext cx="873957" cy="461665"/>
          </a:xfrm>
          <a:prstGeom prst="rect">
            <a:avLst/>
          </a:prstGeom>
          <a:noFill/>
        </p:spPr>
        <p:txBody>
          <a:bodyPr wrap="none" rtlCol="0">
            <a:spAutoFit/>
          </a:bodyPr>
          <a:lstStyle/>
          <a:p>
            <a:r>
              <a:rPr lang="en-US" sz="2400" b="1" dirty="0">
                <a:solidFill>
                  <a:srgbClr val="C00000"/>
                </a:solidFill>
              </a:rPr>
              <a:t>~50%</a:t>
            </a:r>
          </a:p>
        </p:txBody>
      </p:sp>
      <p:sp>
        <p:nvSpPr>
          <p:cNvPr id="14" name="TextBox 13"/>
          <p:cNvSpPr txBox="1"/>
          <p:nvPr/>
        </p:nvSpPr>
        <p:spPr>
          <a:xfrm>
            <a:off x="5130391" y="5356788"/>
            <a:ext cx="970137" cy="461665"/>
          </a:xfrm>
          <a:prstGeom prst="rect">
            <a:avLst/>
          </a:prstGeom>
          <a:noFill/>
        </p:spPr>
        <p:txBody>
          <a:bodyPr wrap="none" rtlCol="0">
            <a:spAutoFit/>
          </a:bodyPr>
          <a:lstStyle/>
          <a:p>
            <a:r>
              <a:rPr lang="en-US" sz="2400" b="1" dirty="0">
                <a:solidFill>
                  <a:srgbClr val="C00000"/>
                </a:solidFill>
              </a:rPr>
              <a:t>5-10%</a:t>
            </a:r>
          </a:p>
        </p:txBody>
      </p:sp>
      <p:pic>
        <p:nvPicPr>
          <p:cNvPr id="15" name="Picture 3" descr="C:\Users\Lin Yang\AppData\Local\Microsoft\Windows\INetCache\IE\STCQ2SSR\Light_bulb_(yellow)_icon.svg[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3386" y="2278130"/>
            <a:ext cx="1312764" cy="131276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9217925" y="3524875"/>
            <a:ext cx="1778051" cy="461665"/>
          </a:xfrm>
          <a:prstGeom prst="rect">
            <a:avLst/>
          </a:prstGeom>
          <a:noFill/>
        </p:spPr>
        <p:txBody>
          <a:bodyPr wrap="none" rtlCol="0">
            <a:spAutoFit/>
          </a:bodyPr>
          <a:lstStyle/>
          <a:p>
            <a:r>
              <a:rPr lang="en-US" sz="2400" dirty="0">
                <a:solidFill>
                  <a:schemeClr val="bg1"/>
                </a:solidFill>
                <a:effectLst>
                  <a:outerShdw blurRad="38100" dist="38100" dir="2700000" algn="tl">
                    <a:srgbClr val="000000">
                      <a:alpha val="43137"/>
                    </a:srgbClr>
                  </a:outerShdw>
                </a:effectLst>
              </a:rPr>
              <a:t>Light at night?</a:t>
            </a:r>
          </a:p>
        </p:txBody>
      </p:sp>
      <p:sp>
        <p:nvSpPr>
          <p:cNvPr id="17" name="TextBox 16"/>
          <p:cNvSpPr txBox="1"/>
          <p:nvPr/>
        </p:nvSpPr>
        <p:spPr>
          <a:xfrm>
            <a:off x="1669661" y="3421357"/>
            <a:ext cx="2133918"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Established risk factors</a:t>
            </a:r>
          </a:p>
        </p:txBody>
      </p:sp>
      <p:sp>
        <p:nvSpPr>
          <p:cNvPr id="18" name="TextBox 17"/>
          <p:cNvSpPr txBox="1"/>
          <p:nvPr/>
        </p:nvSpPr>
        <p:spPr>
          <a:xfrm>
            <a:off x="2980385" y="6211997"/>
            <a:ext cx="2305439"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Known genetic mutations</a:t>
            </a:r>
          </a:p>
        </p:txBody>
      </p:sp>
      <p:sp>
        <p:nvSpPr>
          <p:cNvPr id="19" name="TextBox 18"/>
          <p:cNvSpPr txBox="1"/>
          <p:nvPr/>
        </p:nvSpPr>
        <p:spPr>
          <a:xfrm>
            <a:off x="8363981" y="4130242"/>
            <a:ext cx="974947" cy="369332"/>
          </a:xfrm>
          <a:prstGeom prst="rect">
            <a:avLst/>
          </a:prstGeom>
          <a:solidFill>
            <a:schemeClr val="tx1"/>
          </a:solidFill>
          <a:ln>
            <a:solidFill>
              <a:schemeClr val="tx1"/>
            </a:solidFill>
          </a:ln>
        </p:spPr>
        <p:txBody>
          <a:bodyPr wrap="none" rtlCol="0">
            <a:spAutoFit/>
          </a:bodyPr>
          <a:lstStyle/>
          <a:p>
            <a:r>
              <a:rPr lang="en-US" dirty="0">
                <a:solidFill>
                  <a:schemeClr val="bg1"/>
                </a:solidFill>
              </a:rPr>
              <a:t>Unknown</a:t>
            </a:r>
          </a:p>
        </p:txBody>
      </p:sp>
      <p:cxnSp>
        <p:nvCxnSpPr>
          <p:cNvPr id="21" name="Straight Arrow Connector 20"/>
          <p:cNvCxnSpPr/>
          <p:nvPr/>
        </p:nvCxnSpPr>
        <p:spPr>
          <a:xfrm flipH="1">
            <a:off x="7989760" y="3277052"/>
            <a:ext cx="1349168" cy="159098"/>
          </a:xfrm>
          <a:prstGeom prst="straightConnector1">
            <a:avLst/>
          </a:prstGeom>
          <a:ln w="31750">
            <a:solidFill>
              <a:schemeClr val="tx2"/>
            </a:solidFill>
            <a:tailEnd type="arrow"/>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298327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chor="ctr"/>
          <a:lstStyle/>
          <a:p>
            <a:r>
              <a:rPr lang="en-US" sz="4400" cap="none" dirty="0"/>
              <a:t>Background</a:t>
            </a:r>
          </a:p>
        </p:txBody>
      </p:sp>
      <p:sp>
        <p:nvSpPr>
          <p:cNvPr id="3" name="Content Placeholder 2"/>
          <p:cNvSpPr>
            <a:spLocks noGrp="1"/>
          </p:cNvSpPr>
          <p:nvPr>
            <p:ph sz="quarter" idx="13"/>
          </p:nvPr>
        </p:nvSpPr>
        <p:spPr>
          <a:xfrm>
            <a:off x="838200" y="1423686"/>
            <a:ext cx="10515600" cy="4753277"/>
          </a:xfrm>
        </p:spPr>
        <p:txBody>
          <a:bodyPr/>
          <a:lstStyle/>
          <a:p>
            <a:r>
              <a:rPr lang="en-US" sz="2800" dirty="0"/>
              <a:t>Light-at-night (LAN) theory proposed by Richard G. Stevens in 1987¹</a:t>
            </a:r>
          </a:p>
          <a:p>
            <a:endParaRPr lang="en-US" dirty="0"/>
          </a:p>
          <a:p>
            <a:pPr lvl="1"/>
            <a:endParaRPr lang="en-US" dirty="0"/>
          </a:p>
        </p:txBody>
      </p:sp>
      <p:sp>
        <p:nvSpPr>
          <p:cNvPr id="4" name="TextBox 3"/>
          <p:cNvSpPr txBox="1"/>
          <p:nvPr/>
        </p:nvSpPr>
        <p:spPr>
          <a:xfrm>
            <a:off x="1064871" y="6250858"/>
            <a:ext cx="9349162" cy="369332"/>
          </a:xfrm>
          <a:prstGeom prst="rect">
            <a:avLst/>
          </a:prstGeom>
          <a:noFill/>
        </p:spPr>
        <p:txBody>
          <a:bodyPr wrap="none" rtlCol="0">
            <a:spAutoFit/>
          </a:bodyPr>
          <a:lstStyle/>
          <a:p>
            <a:pPr fontAlgn="base"/>
            <a:r>
              <a:rPr lang="en-US" sz="1600" dirty="0"/>
              <a:t>1. </a:t>
            </a:r>
            <a:r>
              <a:rPr lang="en-GB" sz="1600" dirty="0"/>
              <a:t>Stevens RG.  Electric power use and breast cancer: a hypothesis, </a:t>
            </a:r>
            <a:r>
              <a:rPr lang="en-GB" sz="1600" i="1" dirty="0"/>
              <a:t>Am J </a:t>
            </a:r>
            <a:r>
              <a:rPr lang="en-GB" sz="1600" i="1" dirty="0" err="1"/>
              <a:t>Epidemiol</a:t>
            </a:r>
            <a:r>
              <a:rPr lang="en-GB" sz="1600" dirty="0"/>
              <a:t>, 1987, vol. 125 (pg. 556-61</a:t>
            </a:r>
            <a:r>
              <a:rPr lang="en-GB" dirty="0"/>
              <a:t>)</a:t>
            </a:r>
            <a:endParaRPr lang="en-US" dirty="0"/>
          </a:p>
        </p:txBody>
      </p:sp>
      <p:pic>
        <p:nvPicPr>
          <p:cNvPr id="1027" name="Picture 3" descr="C:\Users\Lin Yang\AppData\Local\Microsoft\Windows\INetCache\IE\STCQ2SSR\Light_bulb_(yellow)_icon.sv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89" y="3264063"/>
            <a:ext cx="1312764" cy="1312764"/>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p:nvPr/>
        </p:nvCxnSpPr>
        <p:spPr>
          <a:xfrm>
            <a:off x="1440086" y="4036192"/>
            <a:ext cx="647999" cy="0"/>
          </a:xfrm>
          <a:prstGeom prst="straightConnector1">
            <a:avLst/>
          </a:prstGeom>
          <a:ln w="381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sp>
        <p:nvSpPr>
          <p:cNvPr id="10" name="Freeform 9"/>
          <p:cNvSpPr/>
          <p:nvPr/>
        </p:nvSpPr>
        <p:spPr>
          <a:xfrm>
            <a:off x="2291787" y="3642645"/>
            <a:ext cx="1608881" cy="787093"/>
          </a:xfrm>
          <a:custGeom>
            <a:avLst/>
            <a:gdLst>
              <a:gd name="connsiteX0" fmla="*/ 0 w 1608881"/>
              <a:gd name="connsiteY0" fmla="*/ 300956 h 787093"/>
              <a:gd name="connsiteX1" fmla="*/ 300942 w 1608881"/>
              <a:gd name="connsiteY1" fmla="*/ 23164 h 787093"/>
              <a:gd name="connsiteX2" fmla="*/ 694481 w 1608881"/>
              <a:gd name="connsiteY2" fmla="*/ 763943 h 787093"/>
              <a:gd name="connsiteX3" fmla="*/ 1157469 w 1608881"/>
              <a:gd name="connsiteY3" fmla="*/ 14 h 787093"/>
              <a:gd name="connsiteX4" fmla="*/ 1608881 w 1608881"/>
              <a:gd name="connsiteY4" fmla="*/ 787093 h 7870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8881" h="787093">
                <a:moveTo>
                  <a:pt x="0" y="300956"/>
                </a:moveTo>
                <a:cubicBezTo>
                  <a:pt x="92597" y="123478"/>
                  <a:pt x="185195" y="-54000"/>
                  <a:pt x="300942" y="23164"/>
                </a:cubicBezTo>
                <a:cubicBezTo>
                  <a:pt x="416689" y="100328"/>
                  <a:pt x="551727" y="767801"/>
                  <a:pt x="694481" y="763943"/>
                </a:cubicBezTo>
                <a:cubicBezTo>
                  <a:pt x="837235" y="760085"/>
                  <a:pt x="1005069" y="-3844"/>
                  <a:pt x="1157469" y="14"/>
                </a:cubicBezTo>
                <a:cubicBezTo>
                  <a:pt x="1309869" y="3872"/>
                  <a:pt x="1529787" y="653984"/>
                  <a:pt x="1608881" y="787093"/>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51937" y="4747020"/>
            <a:ext cx="755335" cy="338554"/>
          </a:xfrm>
          <a:prstGeom prst="rect">
            <a:avLst/>
          </a:prstGeom>
          <a:noFill/>
        </p:spPr>
        <p:txBody>
          <a:bodyPr wrap="none" rtlCol="0">
            <a:spAutoFit/>
          </a:bodyPr>
          <a:lstStyle/>
          <a:p>
            <a:r>
              <a:rPr lang="en-US" sz="1600" b="1" dirty="0"/>
              <a:t>↑</a:t>
            </a:r>
            <a:r>
              <a:rPr lang="en-US" sz="1600" dirty="0"/>
              <a:t> LAN</a:t>
            </a:r>
          </a:p>
        </p:txBody>
      </p:sp>
      <p:sp>
        <p:nvSpPr>
          <p:cNvPr id="17" name="TextBox 16"/>
          <p:cNvSpPr txBox="1"/>
          <p:nvPr/>
        </p:nvSpPr>
        <p:spPr>
          <a:xfrm>
            <a:off x="2291787" y="4737903"/>
            <a:ext cx="1274003" cy="338554"/>
          </a:xfrm>
          <a:prstGeom prst="rect">
            <a:avLst/>
          </a:prstGeom>
          <a:noFill/>
        </p:spPr>
        <p:txBody>
          <a:bodyPr wrap="none" rtlCol="0">
            <a:spAutoFit/>
          </a:bodyPr>
          <a:lstStyle/>
          <a:p>
            <a:r>
              <a:rPr lang="en-US" sz="1600" b="1" dirty="0"/>
              <a:t>↓</a:t>
            </a:r>
            <a:r>
              <a:rPr lang="en-US" sz="1600" dirty="0"/>
              <a:t> Melatonin</a:t>
            </a:r>
          </a:p>
        </p:txBody>
      </p:sp>
      <p:cxnSp>
        <p:nvCxnSpPr>
          <p:cNvPr id="18" name="Straight Arrow Connector 17"/>
          <p:cNvCxnSpPr/>
          <p:nvPr/>
        </p:nvCxnSpPr>
        <p:spPr>
          <a:xfrm flipV="1">
            <a:off x="4219939" y="3136739"/>
            <a:ext cx="1252476" cy="505906"/>
          </a:xfrm>
          <a:prstGeom prst="straightConnector1">
            <a:avLst/>
          </a:prstGeom>
          <a:ln w="381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a:off x="4219939" y="3843272"/>
            <a:ext cx="1310349" cy="0"/>
          </a:xfrm>
          <a:prstGeom prst="straightConnector1">
            <a:avLst/>
          </a:prstGeom>
          <a:ln w="381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a:off x="4219939" y="4196786"/>
            <a:ext cx="1310349" cy="0"/>
          </a:xfrm>
          <a:prstGeom prst="straightConnector1">
            <a:avLst/>
          </a:prstGeom>
          <a:ln w="381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a:off x="4248875" y="4473087"/>
            <a:ext cx="1252476" cy="420251"/>
          </a:xfrm>
          <a:prstGeom prst="straightConnector1">
            <a:avLst/>
          </a:prstGeom>
          <a:ln w="38100">
            <a:solidFill>
              <a:schemeClr val="accent1">
                <a:lumMod val="75000"/>
              </a:schemeClr>
            </a:solidFill>
            <a:tailEnd type="arrow"/>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5530288" y="4684850"/>
            <a:ext cx="1147109" cy="338554"/>
          </a:xfrm>
          <a:prstGeom prst="rect">
            <a:avLst/>
          </a:prstGeom>
          <a:noFill/>
        </p:spPr>
        <p:txBody>
          <a:bodyPr wrap="none" rtlCol="0">
            <a:spAutoFit/>
          </a:bodyPr>
          <a:lstStyle/>
          <a:p>
            <a:r>
              <a:rPr lang="en-US" sz="1600" b="1" dirty="0"/>
              <a:t>↑</a:t>
            </a:r>
            <a:r>
              <a:rPr lang="en-US" sz="1600" dirty="0"/>
              <a:t> Estrogen</a:t>
            </a:r>
          </a:p>
        </p:txBody>
      </p:sp>
      <p:sp>
        <p:nvSpPr>
          <p:cNvPr id="26" name="TextBox 25"/>
          <p:cNvSpPr txBox="1"/>
          <p:nvPr/>
        </p:nvSpPr>
        <p:spPr>
          <a:xfrm>
            <a:off x="5501351" y="3183041"/>
            <a:ext cx="3187539" cy="338554"/>
          </a:xfrm>
          <a:prstGeom prst="rect">
            <a:avLst/>
          </a:prstGeom>
          <a:noFill/>
        </p:spPr>
        <p:txBody>
          <a:bodyPr wrap="none" rtlCol="0">
            <a:spAutoFit/>
          </a:bodyPr>
          <a:lstStyle/>
          <a:p>
            <a:r>
              <a:rPr lang="en-US" sz="1600" b="1" dirty="0"/>
              <a:t>↑</a:t>
            </a:r>
            <a:r>
              <a:rPr lang="en-US" sz="1600" dirty="0"/>
              <a:t> Altered expression of clock genes</a:t>
            </a:r>
          </a:p>
        </p:txBody>
      </p:sp>
      <p:sp>
        <p:nvSpPr>
          <p:cNvPr id="27" name="TextBox 26"/>
          <p:cNvSpPr txBox="1"/>
          <p:nvPr/>
        </p:nvSpPr>
        <p:spPr>
          <a:xfrm>
            <a:off x="5530288" y="3673995"/>
            <a:ext cx="3643433" cy="338554"/>
          </a:xfrm>
          <a:prstGeom prst="rect">
            <a:avLst/>
          </a:prstGeom>
          <a:noFill/>
        </p:spPr>
        <p:txBody>
          <a:bodyPr wrap="none" rtlCol="0">
            <a:spAutoFit/>
          </a:bodyPr>
          <a:lstStyle/>
          <a:p>
            <a:r>
              <a:rPr lang="en-US" sz="1600" b="1" dirty="0"/>
              <a:t>↓</a:t>
            </a:r>
            <a:r>
              <a:rPr lang="en-US" sz="1600" dirty="0"/>
              <a:t> Decreased anti-proliferative properties</a:t>
            </a:r>
          </a:p>
        </p:txBody>
      </p:sp>
      <p:sp>
        <p:nvSpPr>
          <p:cNvPr id="28" name="TextBox 27"/>
          <p:cNvSpPr txBox="1"/>
          <p:nvPr/>
        </p:nvSpPr>
        <p:spPr>
          <a:xfrm>
            <a:off x="5530288" y="4052098"/>
            <a:ext cx="1724639" cy="338554"/>
          </a:xfrm>
          <a:prstGeom prst="rect">
            <a:avLst/>
          </a:prstGeom>
          <a:noFill/>
        </p:spPr>
        <p:txBody>
          <a:bodyPr wrap="none" rtlCol="0">
            <a:spAutoFit/>
          </a:bodyPr>
          <a:lstStyle/>
          <a:p>
            <a:r>
              <a:rPr lang="en-US" sz="1600" b="1" dirty="0"/>
              <a:t>↑</a:t>
            </a:r>
            <a:r>
              <a:rPr lang="en-US" sz="1600" dirty="0"/>
              <a:t> Oxidative stress</a:t>
            </a:r>
          </a:p>
        </p:txBody>
      </p:sp>
      <p:pic>
        <p:nvPicPr>
          <p:cNvPr id="1033" name="Picture 9" descr="C:\Users\Lin Yang\AppData\Local\Microsoft\Windows\INetCache\IE\WUL7JMLY\dna-helix[1].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1583" y="2546429"/>
            <a:ext cx="817946" cy="613460"/>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10283336" y="3901143"/>
            <a:ext cx="1908664" cy="707886"/>
          </a:xfrm>
          <a:prstGeom prst="rect">
            <a:avLst/>
          </a:prstGeom>
          <a:noFill/>
        </p:spPr>
        <p:txBody>
          <a:bodyPr wrap="none" rtlCol="0">
            <a:spAutoFit/>
          </a:bodyPr>
          <a:lstStyle/>
          <a:p>
            <a:pPr algn="ctr"/>
            <a:r>
              <a:rPr lang="en-US" sz="2000" b="1" dirty="0"/>
              <a:t>↑ Breast cancer</a:t>
            </a:r>
          </a:p>
          <a:p>
            <a:pPr algn="ctr"/>
            <a:r>
              <a:rPr lang="en-US" sz="2000" b="1" dirty="0"/>
              <a:t> risk</a:t>
            </a:r>
            <a:endParaRPr lang="en-US" sz="2000" dirty="0"/>
          </a:p>
        </p:txBody>
      </p:sp>
      <p:sp>
        <p:nvSpPr>
          <p:cNvPr id="32" name="Right Brace 31"/>
          <p:cNvSpPr/>
          <p:nvPr/>
        </p:nvSpPr>
        <p:spPr>
          <a:xfrm>
            <a:off x="9173721" y="3022817"/>
            <a:ext cx="896072" cy="2347937"/>
          </a:xfrm>
          <a:prstGeom prst="rightBrac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31903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chor="ctr"/>
          <a:lstStyle/>
          <a:p>
            <a:r>
              <a:rPr lang="en-US" sz="4400" cap="none" dirty="0"/>
              <a:t>Background</a:t>
            </a:r>
          </a:p>
        </p:txBody>
      </p:sp>
      <p:sp>
        <p:nvSpPr>
          <p:cNvPr id="3" name="Content Placeholder 2"/>
          <p:cNvSpPr>
            <a:spLocks noGrp="1"/>
          </p:cNvSpPr>
          <p:nvPr>
            <p:ph sz="quarter" idx="13"/>
          </p:nvPr>
        </p:nvSpPr>
        <p:spPr>
          <a:xfrm>
            <a:off x="812800" y="1600200"/>
            <a:ext cx="10566400" cy="4843130"/>
          </a:xfrm>
        </p:spPr>
        <p:txBody>
          <a:bodyPr>
            <a:normAutofit fontScale="92500" lnSpcReduction="10000"/>
          </a:bodyPr>
          <a:lstStyle/>
          <a:p>
            <a:r>
              <a:rPr lang="en-US" sz="3000" dirty="0"/>
              <a:t>Limitations of studies looking at LAN and breast cancer risk</a:t>
            </a:r>
          </a:p>
          <a:p>
            <a:pPr lvl="1"/>
            <a:r>
              <a:rPr lang="en-US" sz="2600" dirty="0"/>
              <a:t>Self-reported exposure</a:t>
            </a:r>
          </a:p>
          <a:p>
            <a:pPr lvl="1"/>
            <a:r>
              <a:rPr lang="en-US" sz="2600" dirty="0"/>
              <a:t>Ecological designs – many possible confounders</a:t>
            </a:r>
          </a:p>
          <a:p>
            <a:pPr lvl="1"/>
            <a:r>
              <a:rPr lang="en-US" sz="2600" dirty="0"/>
              <a:t>Lower resolution LAN data</a:t>
            </a:r>
          </a:p>
          <a:p>
            <a:pPr lvl="1"/>
            <a:r>
              <a:rPr lang="en-US" sz="2600" dirty="0"/>
              <a:t>Exposure measurements at one time point</a:t>
            </a:r>
          </a:p>
          <a:p>
            <a:pPr lvl="1"/>
            <a:endParaRPr lang="en-US" sz="2200" dirty="0"/>
          </a:p>
          <a:p>
            <a:r>
              <a:rPr lang="en-US" sz="3000" dirty="0"/>
              <a:t>Need for research that combines individual level data with comprehensive measures of LAN</a:t>
            </a:r>
          </a:p>
          <a:p>
            <a:r>
              <a:rPr lang="en-US" sz="3000" dirty="0"/>
              <a:t>Hypothesis that higher resolution LAN would show stronger associations with cancer risk</a:t>
            </a:r>
          </a:p>
        </p:txBody>
      </p:sp>
    </p:spTree>
    <p:extLst>
      <p:ext uri="{BB962C8B-B14F-4D97-AF65-F5344CB8AC3E}">
        <p14:creationId xmlns:p14="http://schemas.microsoft.com/office/powerpoint/2010/main" val="735045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19645" y="0"/>
            <a:ext cx="4591578" cy="707886"/>
          </a:xfrm>
          <a:prstGeom prst="rect">
            <a:avLst/>
          </a:prstGeom>
          <a:noFill/>
        </p:spPr>
        <p:txBody>
          <a:bodyPr wrap="none" rtlCol="0">
            <a:spAutoFit/>
          </a:bodyPr>
          <a:lstStyle/>
          <a:p>
            <a:r>
              <a:rPr lang="en-US" sz="2000" b="1" dirty="0"/>
              <a:t>Vancouver,  BC </a:t>
            </a:r>
            <a:r>
              <a:rPr lang="en-US" sz="2000" dirty="0"/>
              <a:t>– taken on March 31, 2013</a:t>
            </a:r>
          </a:p>
          <a:p>
            <a:pPr algn="ctr"/>
            <a:r>
              <a:rPr lang="en-US" sz="2000" dirty="0"/>
              <a:t>49.2827° N, 123.1207° W</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5" y="814388"/>
            <a:ext cx="11315699" cy="5633239"/>
          </a:xfrm>
          <a:prstGeom prst="rect">
            <a:avLst/>
          </a:prstGeom>
        </p:spPr>
      </p:pic>
      <p:sp>
        <p:nvSpPr>
          <p:cNvPr id="5" name="TextBox 4"/>
          <p:cNvSpPr txBox="1"/>
          <p:nvPr/>
        </p:nvSpPr>
        <p:spPr>
          <a:xfrm>
            <a:off x="94526" y="6515907"/>
            <a:ext cx="6793591" cy="307777"/>
          </a:xfrm>
          <a:prstGeom prst="rect">
            <a:avLst/>
          </a:prstGeom>
          <a:noFill/>
        </p:spPr>
        <p:txBody>
          <a:bodyPr wrap="none" rtlCol="0">
            <a:spAutoFit/>
          </a:bodyPr>
          <a:lstStyle/>
          <a:p>
            <a:r>
              <a:rPr lang="en-GB" sz="1400" dirty="0"/>
              <a:t>Image courtesy of the Earth Science and Remote Sensing Unit, NASA Johnson Space Center</a:t>
            </a:r>
            <a:endParaRPr lang="en-US" sz="14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 y="814387"/>
            <a:ext cx="11315699" cy="5633239"/>
          </a:xfrm>
          <a:prstGeom prst="rect">
            <a:avLst/>
          </a:prstGeom>
        </p:spPr>
      </p:pic>
    </p:spTree>
    <p:extLst>
      <p:ext uri="{BB962C8B-B14F-4D97-AF65-F5344CB8AC3E}">
        <p14:creationId xmlns:p14="http://schemas.microsoft.com/office/powerpoint/2010/main" val="5899087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709" y="874643"/>
            <a:ext cx="9178724" cy="5641264"/>
          </a:xfrm>
          <a:prstGeom prst="rect">
            <a:avLst/>
          </a:prstGeom>
        </p:spPr>
      </p:pic>
      <p:sp>
        <p:nvSpPr>
          <p:cNvPr id="11" name="TextBox 10"/>
          <p:cNvSpPr txBox="1"/>
          <p:nvPr/>
        </p:nvSpPr>
        <p:spPr>
          <a:xfrm>
            <a:off x="94526" y="6515907"/>
            <a:ext cx="6793591" cy="307777"/>
          </a:xfrm>
          <a:prstGeom prst="rect">
            <a:avLst/>
          </a:prstGeom>
          <a:noFill/>
        </p:spPr>
        <p:txBody>
          <a:bodyPr wrap="none" rtlCol="0">
            <a:spAutoFit/>
          </a:bodyPr>
          <a:lstStyle/>
          <a:p>
            <a:r>
              <a:rPr lang="en-GB" sz="1400" dirty="0"/>
              <a:t>Image courtesy of the Earth Science and Remote Sensing Unit, NASA Johnson Space Center</a:t>
            </a:r>
            <a:endParaRPr lang="en-US" sz="1400" dirty="0"/>
          </a:p>
        </p:txBody>
      </p:sp>
      <p:sp>
        <p:nvSpPr>
          <p:cNvPr id="12" name="TextBox 11"/>
          <p:cNvSpPr txBox="1"/>
          <p:nvPr/>
        </p:nvSpPr>
        <p:spPr>
          <a:xfrm>
            <a:off x="3819645" y="0"/>
            <a:ext cx="4137286" cy="1015663"/>
          </a:xfrm>
          <a:prstGeom prst="rect">
            <a:avLst/>
          </a:prstGeom>
          <a:noFill/>
        </p:spPr>
        <p:txBody>
          <a:bodyPr wrap="none" rtlCol="0">
            <a:spAutoFit/>
          </a:bodyPr>
          <a:lstStyle/>
          <a:p>
            <a:r>
              <a:rPr lang="en-US" sz="2000" b="1" dirty="0"/>
              <a:t>Kingston,  ON </a:t>
            </a:r>
            <a:r>
              <a:rPr lang="en-US" sz="2000" dirty="0"/>
              <a:t>– taken on Jan 22, 2013</a:t>
            </a:r>
          </a:p>
          <a:p>
            <a:pPr algn="ctr"/>
            <a:r>
              <a:rPr lang="en-US" sz="2000" dirty="0"/>
              <a:t>44.2312° N, 76.4860° W</a:t>
            </a:r>
          </a:p>
          <a:p>
            <a:endParaRPr lang="en-US"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63" y="707886"/>
            <a:ext cx="11430000" cy="5799870"/>
          </a:xfrm>
          <a:prstGeom prst="rect">
            <a:avLst/>
          </a:prstGeom>
        </p:spPr>
      </p:pic>
    </p:spTree>
    <p:extLst>
      <p:ext uri="{BB962C8B-B14F-4D97-AF65-F5344CB8AC3E}">
        <p14:creationId xmlns:p14="http://schemas.microsoft.com/office/powerpoint/2010/main" val="1659652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84"/>
            <a:ext cx="10515600" cy="1325563"/>
          </a:xfrm>
        </p:spPr>
        <p:txBody>
          <a:bodyPr anchor="ctr"/>
          <a:lstStyle/>
          <a:p>
            <a:r>
              <a:rPr lang="en-US" sz="4400" cap="none" dirty="0"/>
              <a:t>Methods: LAN Sources</a:t>
            </a:r>
          </a:p>
        </p:txBody>
      </p:sp>
      <p:sp>
        <p:nvSpPr>
          <p:cNvPr id="3" name="Content Placeholder 2"/>
          <p:cNvSpPr>
            <a:spLocks noGrp="1"/>
          </p:cNvSpPr>
          <p:nvPr>
            <p:ph sz="quarter" idx="13"/>
          </p:nvPr>
        </p:nvSpPr>
        <p:spPr>
          <a:xfrm>
            <a:off x="838200" y="1527858"/>
            <a:ext cx="10713334" cy="4649105"/>
          </a:xfrm>
        </p:spPr>
        <p:txBody>
          <a:bodyPr>
            <a:normAutofit/>
          </a:bodyPr>
          <a:lstStyle/>
          <a:p>
            <a:r>
              <a:rPr lang="en-US" sz="2800" dirty="0"/>
              <a:t>Outdoor LAN derived from 3 sources, estimated for each residence:</a:t>
            </a:r>
          </a:p>
          <a:p>
            <a:pPr lvl="1"/>
            <a:r>
              <a:rPr lang="en-US" sz="2400" dirty="0"/>
              <a:t>1) Satellite imagery from the International Space Station (ISS) in 2013</a:t>
            </a:r>
          </a:p>
          <a:p>
            <a:pPr lvl="2"/>
            <a:r>
              <a:rPr lang="en-US" sz="2000" dirty="0"/>
              <a:t>~10m resolution</a:t>
            </a:r>
          </a:p>
          <a:p>
            <a:pPr lvl="1"/>
            <a:r>
              <a:rPr lang="en-US" sz="2400" dirty="0"/>
              <a:t>2) Visible Infrared Radiometer Suite Day-Night Band data (DNB) in 2012</a:t>
            </a:r>
          </a:p>
          <a:p>
            <a:pPr lvl="2"/>
            <a:r>
              <a:rPr lang="en-US" sz="2000" dirty="0"/>
              <a:t>~750m resolution</a:t>
            </a:r>
          </a:p>
          <a:p>
            <a:pPr lvl="1"/>
            <a:r>
              <a:rPr lang="en-US" sz="2400" dirty="0"/>
              <a:t>3) U.S. Defense Meteorological Satellite Program (DMSP) imagery data in 2010</a:t>
            </a:r>
          </a:p>
          <a:p>
            <a:pPr lvl="2"/>
            <a:r>
              <a:rPr lang="en-US" sz="2000" dirty="0"/>
              <a:t>~5-7km resolution</a:t>
            </a:r>
          </a:p>
          <a:p>
            <a:endParaRPr lang="en-US" dirty="0"/>
          </a:p>
          <a:p>
            <a:endParaRPr lang="en-US" dirty="0"/>
          </a:p>
          <a:p>
            <a:pPr lvl="2"/>
            <a:endParaRPr lang="en-US" dirty="0"/>
          </a:p>
        </p:txBody>
      </p:sp>
    </p:spTree>
    <p:extLst>
      <p:ext uri="{BB962C8B-B14F-4D97-AF65-F5344CB8AC3E}">
        <p14:creationId xmlns:p14="http://schemas.microsoft.com/office/powerpoint/2010/main" val="4182271608"/>
      </p:ext>
    </p:extLst>
  </p:cSld>
  <p:clrMapOvr>
    <a:masterClrMapping/>
  </p:clrMapOvr>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9434</TotalTime>
  <Words>7388</Words>
  <Application>Microsoft Macintosh PowerPoint</Application>
  <PresentationFormat>Widescreen</PresentationFormat>
  <Paragraphs>985</Paragraphs>
  <Slides>39</Slides>
  <Notes>36</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Arial Narrow</vt:lpstr>
      <vt:lpstr>Calibri</vt:lpstr>
      <vt:lpstr>Cambria Math</vt:lpstr>
      <vt:lpstr>Horizon</vt:lpstr>
      <vt:lpstr>Ambient Light at Night and Breast Cancer Risk:   A Case-Control Study in Canada  </vt:lpstr>
      <vt:lpstr>Kingston, Ontario: Traditional Anishinaabe and Haudenosaunee Territory  Pop ~ 124,000</vt:lpstr>
      <vt:lpstr>Vancouver, British Columbia: Traditional Musqueam, Squamish and Tsleil-waututh First Nations Territories Pop ~ 2.4mill</vt:lpstr>
      <vt:lpstr>Background </vt:lpstr>
      <vt:lpstr>Background</vt:lpstr>
      <vt:lpstr>Background</vt:lpstr>
      <vt:lpstr>PowerPoint Presentation</vt:lpstr>
      <vt:lpstr>PowerPoint Presentation</vt:lpstr>
      <vt:lpstr>Methods: LAN Sources</vt:lpstr>
      <vt:lpstr>PowerPoint Presentation</vt:lpstr>
      <vt:lpstr>PowerPoint Presentation</vt:lpstr>
      <vt:lpstr>Background</vt:lpstr>
      <vt:lpstr>Methods: Population-based case-control study </vt:lpstr>
      <vt:lpstr>Breast cancer risk associated with years working shifts in health occupations and non-health occupations</vt:lpstr>
      <vt:lpstr>Methods: Residential histories … to LAN</vt:lpstr>
      <vt:lpstr>Methods: LAN Sources</vt:lpstr>
      <vt:lpstr>PowerPoint Presentation</vt:lpstr>
      <vt:lpstr>PowerPoint Presentation</vt:lpstr>
      <vt:lpstr>Example using DMSP</vt:lpstr>
      <vt:lpstr>Methods: LAN Measurements</vt:lpstr>
      <vt:lpstr>Methods: Statistical Analysis</vt:lpstr>
      <vt:lpstr>Results</vt:lpstr>
      <vt:lpstr>Results – Pre-menopausal Only</vt:lpstr>
      <vt:lpstr>Results – Pre-menopausal Only</vt:lpstr>
      <vt:lpstr>Results – Shift work</vt:lpstr>
      <vt:lpstr>PowerPoint Presentation</vt:lpstr>
      <vt:lpstr>Results – Night Work</vt:lpstr>
      <vt:lpstr>PowerPoint Presentation</vt:lpstr>
      <vt:lpstr>Other Results</vt:lpstr>
      <vt:lpstr>Conclusions</vt:lpstr>
      <vt:lpstr>Challenges</vt:lpstr>
      <vt:lpstr>More Challenges!</vt:lpstr>
      <vt:lpstr>Future Challenges</vt:lpstr>
      <vt:lpstr>Acknowledgements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 Presentation</dc:title>
  <dc:creator>Jennifer Ritonja</dc:creator>
  <cp:lastModifiedBy>Michael McIsaac</cp:lastModifiedBy>
  <cp:revision>887</cp:revision>
  <dcterms:created xsi:type="dcterms:W3CDTF">2018-10-09T15:43:53Z</dcterms:created>
  <dcterms:modified xsi:type="dcterms:W3CDTF">2019-10-02T17:37:34Z</dcterms:modified>
</cp:coreProperties>
</file>